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0"/>
  </p:notesMasterIdLst>
  <p:sldIdLst>
    <p:sldId id="256" r:id="rId2"/>
    <p:sldId id="39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405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409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408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407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400" r:id="rId97"/>
    <p:sldId id="402" r:id="rId98"/>
    <p:sldId id="401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8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55" Type="http://schemas.microsoft.com/office/2016/11/relationships/changesInfo" Target="changesInfos/changesInfo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聃 黄" userId="05fd6555-67a9-4797-980c-de46b7ca3e6c" providerId="ADAL" clId="{4FF78911-B402-4BEA-B4EE-3E6F315E2734}"/>
    <pc:docChg chg="modSld">
      <pc:chgData name="聃 黄" userId="05fd6555-67a9-4797-980c-de46b7ca3e6c" providerId="ADAL" clId="{4FF78911-B402-4BEA-B4EE-3E6F315E2734}" dt="2020-09-07T15:05:14.120" v="4"/>
      <pc:docMkLst>
        <pc:docMk/>
      </pc:docMkLst>
      <pc:sldChg chg="modTransition">
        <pc:chgData name="聃 黄" userId="05fd6555-67a9-4797-980c-de46b7ca3e6c" providerId="ADAL" clId="{4FF78911-B402-4BEA-B4EE-3E6F315E2734}" dt="2020-09-07T14:45:09.893" v="1"/>
        <pc:sldMkLst>
          <pc:docMk/>
          <pc:sldMk cId="4292199207" sldId="275"/>
        </pc:sldMkLst>
      </pc:sldChg>
      <pc:sldChg chg="modSp">
        <pc:chgData name="聃 黄" userId="05fd6555-67a9-4797-980c-de46b7ca3e6c" providerId="ADAL" clId="{4FF78911-B402-4BEA-B4EE-3E6F315E2734}" dt="2020-09-07T15:05:14.120" v="4"/>
        <pc:sldMkLst>
          <pc:docMk/>
          <pc:sldMk cId="1837212006" sldId="304"/>
        </pc:sldMkLst>
        <pc:spChg chg="mod">
          <ac:chgData name="聃 黄" userId="05fd6555-67a9-4797-980c-de46b7ca3e6c" providerId="ADAL" clId="{4FF78911-B402-4BEA-B4EE-3E6F315E2734}" dt="2020-09-07T15:05:14.120" v="4"/>
          <ac:spMkLst>
            <pc:docMk/>
            <pc:sldMk cId="1837212006" sldId="304"/>
            <ac:spMk id="6758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05329-6B42-4FD2-8738-D9586E9FC4D5}" type="datetimeFigureOut">
              <a:rPr lang="en-US" smtClean="0"/>
              <a:t>2021/09/02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80DC9-D634-4BAB-8AC5-A97A19483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54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lnSpc>
        <a:spcPct val="150000"/>
      </a:lnSpc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0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23C21D7-7DA6-41C7-97D6-D19477D00A61}" type="datetime3">
              <a:rPr lang="en-US" altLang="en-US" sz="13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 September 2021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00">
                <a:latin typeface="Times New Roman" panose="02020603050405020304" pitchFamily="18" charset="0"/>
              </a:rPr>
              <a:t>Chapter 2 — Instructions: Language of the Computer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4FED635-EC60-40E9-A0B7-4218CEADABC2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165287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1571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/>
          </a:p>
        </p:txBody>
      </p:sp>
      <p:sp>
        <p:nvSpPr>
          <p:cNvPr id="115715" name="Header Placeholder 3"/>
          <p:cNvSpPr>
            <a:spLocks noGrp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0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15716" name="Date Placeholder 4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A287939-28B2-4D0D-A9C7-2CA9ECE1AFB6}" type="datetime3">
              <a:rPr lang="en-US" altLang="en-US" sz="1300" smtClean="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 September 2021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15717" name="Footer Placeholder 5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300">
                <a:latin typeface="Times New Roman" panose="02020603050405020304" pitchFamily="18" charset="0"/>
              </a:rPr>
              <a:t>Chapter 2 — Instructions: Language of the Computer</a:t>
            </a:r>
          </a:p>
        </p:txBody>
      </p:sp>
      <p:sp>
        <p:nvSpPr>
          <p:cNvPr id="115718" name="Slide Number Placeholder 6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 defTabSz="966788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defTabSz="966788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D095F71B-B639-4A1F-ADFA-9BABDD25A457}" type="slidenum">
              <a:rPr lang="en-US" altLang="en-US" sz="1300">
                <a:latin typeface="Times New Roman" panose="02020603050405020304" pitchFamily="18" charset="0"/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9745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E7E7-C8CC-4506-A802-6D8844E9E697}" type="datetimeFigureOut">
              <a:rPr lang="en-US" smtClean="0"/>
              <a:t>2021/09/02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6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E7E7-C8CC-4506-A802-6D8844E9E697}" type="datetimeFigureOut">
              <a:rPr lang="en-US" smtClean="0"/>
              <a:t>2021/09/02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71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E7E7-C8CC-4506-A802-6D8844E9E697}" type="datetimeFigureOut">
              <a:rPr lang="en-US" smtClean="0"/>
              <a:t>2021/09/02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06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188" y="115888"/>
            <a:ext cx="8281987" cy="7016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684213" y="1125538"/>
            <a:ext cx="8270875" cy="511175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6331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E7E7-C8CC-4506-A802-6D8844E9E697}" type="datetimeFigureOut">
              <a:rPr lang="en-US" smtClean="0"/>
              <a:t>2021/09/02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68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E7E7-C8CC-4506-A802-6D8844E9E697}" type="datetimeFigureOut">
              <a:rPr lang="en-US" smtClean="0"/>
              <a:t>2021/09/02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E7E7-C8CC-4506-A802-6D8844E9E697}" type="datetimeFigureOut">
              <a:rPr lang="en-US" smtClean="0"/>
              <a:t>2021/09/02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E7E7-C8CC-4506-A802-6D8844E9E697}" type="datetimeFigureOut">
              <a:rPr lang="en-US" smtClean="0"/>
              <a:t>2021/09/02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87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E7E7-C8CC-4506-A802-6D8844E9E697}" type="datetimeFigureOut">
              <a:rPr lang="en-US" smtClean="0"/>
              <a:t>2021/09/02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09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E7E7-C8CC-4506-A802-6D8844E9E697}" type="datetimeFigureOut">
              <a:rPr lang="en-US" smtClean="0"/>
              <a:t>2021/09/02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7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E7E7-C8CC-4506-A802-6D8844E9E697}" type="datetimeFigureOut">
              <a:rPr lang="en-US" smtClean="0"/>
              <a:t>2021/09/02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6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E7E7-C8CC-4506-A802-6D8844E9E697}" type="datetimeFigureOut">
              <a:rPr lang="en-US" smtClean="0"/>
              <a:t>2021/09/02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26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42704"/>
            <a:ext cx="7886700" cy="11176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721708"/>
            <a:ext cx="7886700" cy="44552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3E7E7-C8CC-4506-A802-6D8844E9E697}" type="datetimeFigureOut">
              <a:rPr lang="en-US" smtClean="0"/>
              <a:t>2021/09/02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5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wmf"/><Relationship Id="rId4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6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6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emf"/><Relationship Id="rId1" Type="http://schemas.openxmlformats.org/officeDocument/2006/relationships/slideLayout" Target="../slideLayouts/slideLayout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w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681596"/>
            <a:ext cx="6858000" cy="1392491"/>
          </a:xfrm>
        </p:spPr>
        <p:txBody>
          <a:bodyPr>
            <a:normAutofit fontScale="90000"/>
          </a:bodyPr>
          <a:lstStyle/>
          <a:p>
            <a:r>
              <a:rPr lang="zh-CN" altLang="en-US" b="0" dirty="0">
                <a:latin typeface="黑体" panose="02010609060101010101" pitchFamily="49" charset="-122"/>
                <a:ea typeface="黑体" panose="02010609060101010101" pitchFamily="49" charset="-122"/>
              </a:rPr>
              <a:t>高性能计算程序设计基础</a:t>
            </a:r>
            <a:endParaRPr lang="en-US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任课教师：黄聃（</a:t>
            </a:r>
            <a:r>
              <a:rPr lang="en-US" altLang="zh-CN" dirty="0"/>
              <a:t>Huang</a:t>
            </a:r>
            <a:r>
              <a:rPr lang="zh-CN" altLang="en-US" dirty="0"/>
              <a:t>，</a:t>
            </a:r>
            <a:r>
              <a:rPr lang="en-US" altLang="zh-CN" dirty="0"/>
              <a:t>Dan</a:t>
            </a:r>
            <a:r>
              <a:rPr lang="zh-CN" altLang="en-US" dirty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014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2765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196975"/>
            <a:ext cx="3328988" cy="170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492375"/>
            <a:ext cx="39624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16013" y="1052513"/>
            <a:ext cx="1484312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memory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00563" y="5084763"/>
            <a:ext cx="94297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CPU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3779838" y="2349500"/>
            <a:ext cx="1905000" cy="522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b="1" kern="0" dirty="0">
                <a:solidFill>
                  <a:srgbClr val="C00000"/>
                </a:solidFill>
                <a:latin typeface="Arial"/>
              </a:rPr>
              <a:t>fetch/read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27655" name="Picture 6" descr="C:\Documents and Settings\liszka\Local Settings\Temporary Internet Files\Content.IE5\3X5GU20H\MC90043980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2060575"/>
            <a:ext cx="2671762" cy="267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043436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113666" name="Rectangle 2"/>
          <p:cNvSpPr>
            <a:spLocks noChangeArrowheads="1"/>
          </p:cNvSpPr>
          <p:nvPr/>
        </p:nvSpPr>
        <p:spPr bwMode="auto">
          <a:xfrm>
            <a:off x="729763" y="1557338"/>
            <a:ext cx="74426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dirty="0">
                <a:latin typeface="NimbusRomNo9L-Regu"/>
              </a:rPr>
              <a:t>Message transmission time </a:t>
            </a:r>
            <a:r>
              <a:rPr lang="en-US" altLang="en-US" dirty="0">
                <a:latin typeface="CMR10"/>
              </a:rPr>
              <a:t>= </a:t>
            </a:r>
            <a:r>
              <a:rPr lang="en-US" altLang="zh-CN" dirty="0">
                <a:latin typeface="NimbusRomNo9L-ReguItal"/>
              </a:rPr>
              <a:t>l</a:t>
            </a:r>
            <a:r>
              <a:rPr lang="en-US" altLang="en-US" dirty="0">
                <a:latin typeface="NimbusRomNo9L-ReguItal"/>
              </a:rPr>
              <a:t> </a:t>
            </a:r>
            <a:r>
              <a:rPr lang="en-US" altLang="en-US" dirty="0">
                <a:latin typeface="CMR10"/>
              </a:rPr>
              <a:t>+ </a:t>
            </a:r>
            <a:r>
              <a:rPr lang="en-US" altLang="en-US" dirty="0">
                <a:latin typeface="NimbusRomNo9L-ReguItal"/>
              </a:rPr>
              <a:t>n</a:t>
            </a:r>
            <a:r>
              <a:rPr lang="en-US" altLang="en-US" dirty="0">
                <a:latin typeface="CMMI10"/>
              </a:rPr>
              <a:t>/</a:t>
            </a:r>
            <a:r>
              <a:rPr lang="en-US" altLang="en-US" dirty="0">
                <a:latin typeface="NimbusRomNo9L-ReguItal"/>
              </a:rPr>
              <a:t>b</a:t>
            </a:r>
            <a:endParaRPr lang="en-US" altLang="en-US" dirty="0"/>
          </a:p>
        </p:txBody>
      </p:sp>
      <p:sp>
        <p:nvSpPr>
          <p:cNvPr id="113667" name="Rectangle 3"/>
          <p:cNvSpPr>
            <a:spLocks noChangeArrowheads="1"/>
          </p:cNvSpPr>
          <p:nvPr/>
        </p:nvSpPr>
        <p:spPr bwMode="auto">
          <a:xfrm>
            <a:off x="1979613" y="2781300"/>
            <a:ext cx="25987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400">
                <a:solidFill>
                  <a:srgbClr val="00B050"/>
                </a:solidFill>
                <a:latin typeface="NimbusRomNo9L-Regu"/>
              </a:rPr>
              <a:t>latency (seconds)</a:t>
            </a:r>
            <a:endParaRPr lang="en-US" altLang="en-US" sz="2400">
              <a:solidFill>
                <a:srgbClr val="00B050"/>
              </a:solidFill>
            </a:endParaRPr>
          </a:p>
        </p:txBody>
      </p:sp>
      <p:sp>
        <p:nvSpPr>
          <p:cNvPr id="113668" name="Rectangle 4"/>
          <p:cNvSpPr>
            <a:spLocks noChangeArrowheads="1"/>
          </p:cNvSpPr>
          <p:nvPr/>
        </p:nvSpPr>
        <p:spPr bwMode="auto">
          <a:xfrm>
            <a:off x="2627313" y="4508500"/>
            <a:ext cx="42259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400">
                <a:solidFill>
                  <a:srgbClr val="C00000"/>
                </a:solidFill>
                <a:latin typeface="NimbusRomNo9L-Regu"/>
              </a:rPr>
              <a:t>bandwidth (bytes per second)</a:t>
            </a:r>
            <a:endParaRPr lang="en-US" altLang="en-US" sz="2400">
              <a:solidFill>
                <a:srgbClr val="C00000"/>
              </a:solidFill>
            </a:endParaRPr>
          </a:p>
        </p:txBody>
      </p:sp>
      <p:sp>
        <p:nvSpPr>
          <p:cNvPr id="113669" name="Rectangle 5"/>
          <p:cNvSpPr>
            <a:spLocks noChangeArrowheads="1"/>
          </p:cNvSpPr>
          <p:nvPr/>
        </p:nvSpPr>
        <p:spPr bwMode="auto">
          <a:xfrm>
            <a:off x="3419475" y="3644900"/>
            <a:ext cx="36941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400">
                <a:solidFill>
                  <a:srgbClr val="0066FF"/>
                </a:solidFill>
                <a:latin typeface="NimbusRomNo9L-Regu"/>
              </a:rPr>
              <a:t>length of message (bytes)</a:t>
            </a:r>
            <a:endParaRPr lang="en-US" altLang="en-US" sz="2400">
              <a:solidFill>
                <a:srgbClr val="0066FF"/>
              </a:solidFill>
            </a:endParaRPr>
          </a:p>
        </p:txBody>
      </p:sp>
      <p:sp>
        <p:nvSpPr>
          <p:cNvPr id="113670" name="Freeform 6"/>
          <p:cNvSpPr>
            <a:spLocks noChangeArrowheads="1"/>
          </p:cNvSpPr>
          <p:nvPr/>
        </p:nvSpPr>
        <p:spPr bwMode="auto">
          <a:xfrm>
            <a:off x="4614863" y="2176463"/>
            <a:ext cx="2251075" cy="874712"/>
          </a:xfrm>
          <a:custGeom>
            <a:avLst/>
            <a:gdLst>
              <a:gd name="T0" fmla="*/ 0 w 2249714"/>
              <a:gd name="T1" fmla="*/ 812800 h 873276"/>
              <a:gd name="T2" fmla="*/ 2002971 w 2249714"/>
              <a:gd name="T3" fmla="*/ 812800 h 873276"/>
              <a:gd name="T4" fmla="*/ 1480457 w 2249714"/>
              <a:gd name="T5" fmla="*/ 449943 h 873276"/>
              <a:gd name="T6" fmla="*/ 1988457 w 2249714"/>
              <a:gd name="T7" fmla="*/ 406400 h 873276"/>
              <a:gd name="T8" fmla="*/ 1857828 w 2249714"/>
              <a:gd name="T9" fmla="*/ 0 h 87327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49714"/>
              <a:gd name="T16" fmla="*/ 0 h 873276"/>
              <a:gd name="T17" fmla="*/ 2249714 w 2249714"/>
              <a:gd name="T18" fmla="*/ 873276 h 87327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49714" h="873276">
                <a:moveTo>
                  <a:pt x="0" y="812800"/>
                </a:moveTo>
                <a:cubicBezTo>
                  <a:pt x="878114" y="843038"/>
                  <a:pt x="1756228" y="873276"/>
                  <a:pt x="2002971" y="812800"/>
                </a:cubicBezTo>
                <a:cubicBezTo>
                  <a:pt x="2249714" y="752324"/>
                  <a:pt x="1482876" y="517676"/>
                  <a:pt x="1480457" y="449943"/>
                </a:cubicBezTo>
                <a:cubicBezTo>
                  <a:pt x="1478038" y="382210"/>
                  <a:pt x="1925562" y="481390"/>
                  <a:pt x="1988457" y="406400"/>
                </a:cubicBezTo>
                <a:cubicBezTo>
                  <a:pt x="2051352" y="331410"/>
                  <a:pt x="1954590" y="165705"/>
                  <a:pt x="1857828" y="0"/>
                </a:cubicBezTo>
              </a:path>
            </a:pathLst>
          </a:custGeom>
          <a:noFill/>
          <a:ln w="9525" algn="ctr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13671" name="Freeform 7"/>
          <p:cNvSpPr>
            <a:spLocks noChangeArrowheads="1"/>
          </p:cNvSpPr>
          <p:nvPr/>
        </p:nvSpPr>
        <p:spPr bwMode="auto">
          <a:xfrm>
            <a:off x="6945313" y="2105025"/>
            <a:ext cx="590550" cy="1797050"/>
          </a:xfrm>
          <a:custGeom>
            <a:avLst/>
            <a:gdLst>
              <a:gd name="T0" fmla="*/ 137885 w 590247"/>
              <a:gd name="T1" fmla="*/ 1785258 h 1797353"/>
              <a:gd name="T2" fmla="*/ 515257 w 590247"/>
              <a:gd name="T3" fmla="*/ 1712686 h 1797353"/>
              <a:gd name="T4" fmla="*/ 36285 w 590247"/>
              <a:gd name="T5" fmla="*/ 1277258 h 1797353"/>
              <a:gd name="T6" fmla="*/ 587828 w 590247"/>
              <a:gd name="T7" fmla="*/ 1030515 h 1797353"/>
              <a:gd name="T8" fmla="*/ 21771 w 590247"/>
              <a:gd name="T9" fmla="*/ 711200 h 1797353"/>
              <a:gd name="T10" fmla="*/ 457200 w 590247"/>
              <a:gd name="T11" fmla="*/ 406400 h 1797353"/>
              <a:gd name="T12" fmla="*/ 65314 w 590247"/>
              <a:gd name="T13" fmla="*/ 391886 h 1797353"/>
              <a:gd name="T14" fmla="*/ 65314 w 590247"/>
              <a:gd name="T15" fmla="*/ 0 h 1797353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90247"/>
              <a:gd name="T25" fmla="*/ 0 h 1797353"/>
              <a:gd name="T26" fmla="*/ 590247 w 590247"/>
              <a:gd name="T27" fmla="*/ 1797353 h 1797353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90247" h="1797353">
                <a:moveTo>
                  <a:pt x="137885" y="1785258"/>
                </a:moveTo>
                <a:cubicBezTo>
                  <a:pt x="335037" y="1791305"/>
                  <a:pt x="532190" y="1797353"/>
                  <a:pt x="515257" y="1712686"/>
                </a:cubicBezTo>
                <a:cubicBezTo>
                  <a:pt x="498324" y="1628019"/>
                  <a:pt x="24190" y="1390953"/>
                  <a:pt x="36285" y="1277258"/>
                </a:cubicBezTo>
                <a:cubicBezTo>
                  <a:pt x="48380" y="1163563"/>
                  <a:pt x="590247" y="1124858"/>
                  <a:pt x="587828" y="1030515"/>
                </a:cubicBezTo>
                <a:cubicBezTo>
                  <a:pt x="585409" y="936172"/>
                  <a:pt x="43542" y="815219"/>
                  <a:pt x="21771" y="711200"/>
                </a:cubicBezTo>
                <a:cubicBezTo>
                  <a:pt x="0" y="607181"/>
                  <a:pt x="449943" y="459619"/>
                  <a:pt x="457200" y="406400"/>
                </a:cubicBezTo>
                <a:cubicBezTo>
                  <a:pt x="464457" y="353181"/>
                  <a:pt x="130628" y="459619"/>
                  <a:pt x="65314" y="391886"/>
                </a:cubicBezTo>
                <a:cubicBezTo>
                  <a:pt x="0" y="324153"/>
                  <a:pt x="32657" y="162076"/>
                  <a:pt x="65314" y="0"/>
                </a:cubicBezTo>
              </a:path>
            </a:pathLst>
          </a:cu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13672" name="Freeform 8"/>
          <p:cNvSpPr>
            <a:spLocks noChangeArrowheads="1"/>
          </p:cNvSpPr>
          <p:nvPr/>
        </p:nvSpPr>
        <p:spPr bwMode="auto">
          <a:xfrm>
            <a:off x="6835775" y="2147888"/>
            <a:ext cx="1824038" cy="2852737"/>
          </a:xfrm>
          <a:custGeom>
            <a:avLst/>
            <a:gdLst>
              <a:gd name="T0" fmla="*/ 0 w 1823962"/>
              <a:gd name="T1" fmla="*/ 2598056 h 2852058"/>
              <a:gd name="T2" fmla="*/ 1625600 w 1823962"/>
              <a:gd name="T3" fmla="*/ 2670628 h 2852058"/>
              <a:gd name="T4" fmla="*/ 1190171 w 1823962"/>
              <a:gd name="T5" fmla="*/ 1509486 h 2852058"/>
              <a:gd name="T6" fmla="*/ 1756228 w 1823962"/>
              <a:gd name="T7" fmla="*/ 899886 h 2852058"/>
              <a:gd name="T8" fmla="*/ 972457 w 1823962"/>
              <a:gd name="T9" fmla="*/ 957943 h 2852058"/>
              <a:gd name="T10" fmla="*/ 1204685 w 1823962"/>
              <a:gd name="T11" fmla="*/ 174172 h 2852058"/>
              <a:gd name="T12" fmla="*/ 812800 w 1823962"/>
              <a:gd name="T13" fmla="*/ 217715 h 2852058"/>
              <a:gd name="T14" fmla="*/ 783771 w 1823962"/>
              <a:gd name="T15" fmla="*/ 0 h 285205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823962"/>
              <a:gd name="T25" fmla="*/ 0 h 2852058"/>
              <a:gd name="T26" fmla="*/ 1823962 w 1823962"/>
              <a:gd name="T27" fmla="*/ 2852058 h 285205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823962" h="2852058">
                <a:moveTo>
                  <a:pt x="0" y="2598057"/>
                </a:moveTo>
                <a:cubicBezTo>
                  <a:pt x="713619" y="2725057"/>
                  <a:pt x="1427238" y="2852058"/>
                  <a:pt x="1625600" y="2670629"/>
                </a:cubicBezTo>
                <a:cubicBezTo>
                  <a:pt x="1823962" y="2489201"/>
                  <a:pt x="1168400" y="1804610"/>
                  <a:pt x="1190171" y="1509486"/>
                </a:cubicBezTo>
                <a:cubicBezTo>
                  <a:pt x="1211942" y="1214362"/>
                  <a:pt x="1792514" y="991810"/>
                  <a:pt x="1756228" y="899886"/>
                </a:cubicBezTo>
                <a:cubicBezTo>
                  <a:pt x="1719942" y="807962"/>
                  <a:pt x="1064381" y="1078895"/>
                  <a:pt x="972457" y="957943"/>
                </a:cubicBezTo>
                <a:cubicBezTo>
                  <a:pt x="880533" y="836991"/>
                  <a:pt x="1231294" y="297543"/>
                  <a:pt x="1204685" y="174172"/>
                </a:cubicBezTo>
                <a:cubicBezTo>
                  <a:pt x="1178076" y="50801"/>
                  <a:pt x="882952" y="246744"/>
                  <a:pt x="812800" y="217715"/>
                </a:cubicBezTo>
                <a:cubicBezTo>
                  <a:pt x="742648" y="188686"/>
                  <a:pt x="763209" y="94343"/>
                  <a:pt x="783771" y="0"/>
                </a:cubicBezTo>
              </a:path>
            </a:pathLst>
          </a:custGeom>
          <a:noFill/>
          <a:ln w="9525" algn="ctr">
            <a:solidFill>
              <a:srgbClr val="C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03091857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coherence</a:t>
            </a:r>
          </a:p>
        </p:txBody>
      </p:sp>
      <p:sp>
        <p:nvSpPr>
          <p:cNvPr id="114690" name="Content Placeholder 2"/>
          <p:cNvSpPr>
            <a:spLocks noGrp="1"/>
          </p:cNvSpPr>
          <p:nvPr>
            <p:ph idx="1"/>
          </p:nvPr>
        </p:nvSpPr>
        <p:spPr>
          <a:xfrm>
            <a:off x="628650" y="1464469"/>
            <a:ext cx="5183187" cy="3095625"/>
          </a:xfrm>
        </p:spPr>
        <p:txBody>
          <a:bodyPr/>
          <a:lstStyle/>
          <a:p>
            <a:r>
              <a:rPr lang="en-US" altLang="en-US" dirty="0"/>
              <a:t>Programmers have no </a:t>
            </a:r>
            <a:br>
              <a:rPr lang="en-US" altLang="en-US" dirty="0"/>
            </a:br>
            <a:r>
              <a:rPr lang="en-US" altLang="en-US" dirty="0"/>
              <a:t>control over caches </a:t>
            </a:r>
            <a:br>
              <a:rPr lang="en-US" altLang="en-US" dirty="0"/>
            </a:br>
            <a:r>
              <a:rPr lang="en-US" altLang="en-US" dirty="0"/>
              <a:t>and when they get updated.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114692" name="Text Box 8"/>
          <p:cNvSpPr txBox="1">
            <a:spLocks noChangeArrowheads="1"/>
          </p:cNvSpPr>
          <p:nvPr/>
        </p:nvSpPr>
        <p:spPr bwMode="auto">
          <a:xfrm>
            <a:off x="3779838" y="4365625"/>
            <a:ext cx="14811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Arial" panose="020B0604020202020204" pitchFamily="34" charset="0"/>
              </a:rPr>
              <a:t>Figure 2.17</a:t>
            </a:r>
            <a:endParaRPr lang="en-GB" altLang="en-US" sz="200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114693" name="Rectangle 11"/>
          <p:cNvSpPr>
            <a:spLocks noChangeArrowheads="1"/>
          </p:cNvSpPr>
          <p:nvPr/>
        </p:nvSpPr>
        <p:spPr bwMode="auto">
          <a:xfrm>
            <a:off x="688975" y="4941888"/>
            <a:ext cx="45720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r"/>
            <a:r>
              <a:rPr lang="en-US" altLang="en-US" sz="2000">
                <a:latin typeface="NimbusRomNo9L-Regu"/>
              </a:rPr>
              <a:t>A shared memory system with two cores and two caches</a:t>
            </a:r>
            <a:endParaRPr lang="en-US" altLang="en-US" sz="2000"/>
          </a:p>
        </p:txBody>
      </p:sp>
      <p:pic>
        <p:nvPicPr>
          <p:cNvPr id="1146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425" y="765175"/>
            <a:ext cx="3443288" cy="525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3662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Cache coherence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1167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781300"/>
            <a:ext cx="7316787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40" name="Rectangle 5"/>
          <p:cNvSpPr>
            <a:spLocks noChangeArrowheads="1"/>
          </p:cNvSpPr>
          <p:nvPr/>
        </p:nvSpPr>
        <p:spPr bwMode="auto">
          <a:xfrm>
            <a:off x="971550" y="2133600"/>
            <a:ext cx="3081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x = 2;  /* shared variable */</a:t>
            </a:r>
          </a:p>
        </p:txBody>
      </p:sp>
      <p:sp>
        <p:nvSpPr>
          <p:cNvPr id="116741" name="Rectangle 6"/>
          <p:cNvSpPr>
            <a:spLocks noChangeArrowheads="1"/>
          </p:cNvSpPr>
          <p:nvPr/>
        </p:nvSpPr>
        <p:spPr bwMode="auto">
          <a:xfrm>
            <a:off x="2051050" y="1125538"/>
            <a:ext cx="5466373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400">
                <a:latin typeface="+mn-lt"/>
              </a:rPr>
              <a:t>y0  privately owned by Core 0</a:t>
            </a:r>
          </a:p>
          <a:p>
            <a:r>
              <a:rPr lang="en-US" altLang="en-US" sz="2400">
                <a:latin typeface="+mn-lt"/>
              </a:rPr>
              <a:t>y1 and z1 privately owned by Core 1</a:t>
            </a:r>
          </a:p>
        </p:txBody>
      </p:sp>
      <p:sp>
        <p:nvSpPr>
          <p:cNvPr id="116742" name="Rectangle 7"/>
          <p:cNvSpPr>
            <a:spLocks noChangeArrowheads="1"/>
          </p:cNvSpPr>
          <p:nvPr/>
        </p:nvSpPr>
        <p:spPr bwMode="auto">
          <a:xfrm>
            <a:off x="971550" y="4437063"/>
            <a:ext cx="3160835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 dirty="0">
                <a:latin typeface="+mn-lt"/>
              </a:rPr>
              <a:t>y0 eventually ends up = 2</a:t>
            </a:r>
          </a:p>
          <a:p>
            <a:r>
              <a:rPr lang="en-US" altLang="en-US" sz="2000" dirty="0">
                <a:latin typeface="+mn-lt"/>
              </a:rPr>
              <a:t>y1 eventually ends up = 6</a:t>
            </a:r>
          </a:p>
          <a:p>
            <a:r>
              <a:rPr lang="en-US" altLang="en-US" sz="2000" dirty="0">
                <a:latin typeface="+mn-lt"/>
              </a:rPr>
              <a:t>z1 = ???</a:t>
            </a:r>
          </a:p>
        </p:txBody>
      </p:sp>
    </p:spTree>
    <p:extLst>
      <p:ext uri="{BB962C8B-B14F-4D97-AF65-F5344CB8AC3E}">
        <p14:creationId xmlns:p14="http://schemas.microsoft.com/office/powerpoint/2010/main" val="35519419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r>
              <a:rPr lang="en-US" altLang="en-US"/>
              <a:t>Snooping Cache Coherence</a:t>
            </a:r>
          </a:p>
        </p:txBody>
      </p:sp>
      <p:sp>
        <p:nvSpPr>
          <p:cNvPr id="1177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 cores share a bus .</a:t>
            </a:r>
          </a:p>
          <a:p>
            <a:r>
              <a:rPr lang="en-US" altLang="en-US"/>
              <a:t>Any signal transmitted on the bus can be “seen” by all cores connected to the bus.</a:t>
            </a:r>
          </a:p>
          <a:p>
            <a:r>
              <a:rPr lang="en-US" altLang="en-US"/>
              <a:t>When core 0 updates the copy of x stored in its cache it also broadcasts this information across the bus.</a:t>
            </a:r>
          </a:p>
          <a:p>
            <a:r>
              <a:rPr lang="en-US" altLang="en-US"/>
              <a:t>If core 1 is “snooping” the bus, it will see that x has been updated and it can mark its copy of x as invalid.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208661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/>
          <p:cNvSpPr>
            <a:spLocks noGrp="1"/>
          </p:cNvSpPr>
          <p:nvPr>
            <p:ph type="title"/>
          </p:nvPr>
        </p:nvSpPr>
        <p:spPr>
          <a:xfrm>
            <a:off x="611188" y="-110759"/>
            <a:ext cx="8532812" cy="1323976"/>
          </a:xfrm>
        </p:spPr>
        <p:txBody>
          <a:bodyPr/>
          <a:lstStyle/>
          <a:p>
            <a:r>
              <a:rPr lang="en-US" altLang="en-US" dirty="0"/>
              <a:t>Directory Based Cache Coherence</a:t>
            </a:r>
          </a:p>
        </p:txBody>
      </p:sp>
      <p:sp>
        <p:nvSpPr>
          <p:cNvPr id="1187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Uses a data structure called a </a:t>
            </a:r>
            <a:r>
              <a:rPr lang="en-US" altLang="en-US" dirty="0">
                <a:solidFill>
                  <a:srgbClr val="0066FF"/>
                </a:solidFill>
              </a:rPr>
              <a:t>directory</a:t>
            </a:r>
            <a:r>
              <a:rPr lang="en-US" altLang="en-US" dirty="0"/>
              <a:t> that stores the status of each cache line.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When a variable is updated, the directory is </a:t>
            </a:r>
            <a:r>
              <a:rPr lang="en-US" altLang="en-US" b="1" dirty="0"/>
              <a:t>consulted</a:t>
            </a:r>
            <a:r>
              <a:rPr lang="en-US" altLang="en-US" dirty="0"/>
              <a:t>, and the cache controllers of the cores that have that variable’s cache line in their caches are invalidated.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75431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7080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Parallel software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119811" name="Picture 5" descr="C:\Documents and Settings\liszka\Local Settings\Temporary Internet Files\Content.IE5\0AVCOKV0\MP900316342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3" y="1206500"/>
            <a:ext cx="3657600" cy="2579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662525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The burden is on software</a:t>
            </a:r>
          </a:p>
        </p:txBody>
      </p:sp>
      <p:sp>
        <p:nvSpPr>
          <p:cNvPr id="1208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Hardware and compilers can keep up the pace needed.</a:t>
            </a:r>
          </a:p>
          <a:p>
            <a:r>
              <a:rPr lang="en-US" altLang="en-US" dirty="0"/>
              <a:t>From now on…</a:t>
            </a:r>
          </a:p>
          <a:p>
            <a:pPr lvl="1"/>
            <a:r>
              <a:rPr lang="en-US" altLang="en-US" dirty="0"/>
              <a:t>In shared memory programs:</a:t>
            </a:r>
          </a:p>
          <a:p>
            <a:pPr lvl="2"/>
            <a:r>
              <a:rPr lang="en-US" altLang="en-US" dirty="0"/>
              <a:t>Start a single process and fork threads.</a:t>
            </a:r>
          </a:p>
          <a:p>
            <a:pPr lvl="2"/>
            <a:r>
              <a:rPr lang="en-US" altLang="en-US" dirty="0"/>
              <a:t>Threads carry out tasks.</a:t>
            </a:r>
          </a:p>
          <a:p>
            <a:pPr lvl="1"/>
            <a:r>
              <a:rPr lang="en-US" altLang="en-US" dirty="0"/>
              <a:t>In distributed memory programs:</a:t>
            </a:r>
          </a:p>
          <a:p>
            <a:pPr lvl="2"/>
            <a:r>
              <a:rPr lang="en-US" altLang="en-US" dirty="0"/>
              <a:t>Start multiple processes.</a:t>
            </a:r>
          </a:p>
          <a:p>
            <a:pPr lvl="2"/>
            <a:r>
              <a:rPr lang="en-US" altLang="en-US" dirty="0"/>
              <a:t>Processes carry out tasks.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5871470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r>
              <a:rPr lang="en-US" altLang="en-US"/>
              <a:t>SPMD – </a:t>
            </a:r>
            <a:r>
              <a:rPr lang="en-US" altLang="en-US" sz="3200"/>
              <a:t>single program multiple data</a:t>
            </a:r>
            <a:endParaRPr lang="en-US" altLang="en-US"/>
          </a:p>
        </p:txBody>
      </p:sp>
      <p:sp>
        <p:nvSpPr>
          <p:cNvPr id="121858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374900"/>
          </a:xfrm>
        </p:spPr>
        <p:txBody>
          <a:bodyPr/>
          <a:lstStyle/>
          <a:p>
            <a:r>
              <a:rPr lang="en-US" altLang="en-US"/>
              <a:t>A SPMD programs consists of a single executable that can behave as if it were multiple different programs through the use of conditional branches.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121860" name="TextBox 4"/>
          <p:cNvSpPr txBox="1">
            <a:spLocks noChangeArrowheads="1"/>
          </p:cNvSpPr>
          <p:nvPr/>
        </p:nvSpPr>
        <p:spPr bwMode="auto">
          <a:xfrm>
            <a:off x="2195513" y="3284538"/>
            <a:ext cx="4254500" cy="2357437"/>
          </a:xfrm>
          <a:prstGeom prst="rect">
            <a:avLst/>
          </a:prstGeom>
          <a:noFill/>
          <a:ln w="2857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dirty="0">
                <a:latin typeface="Bodoni MT" panose="02070603080606020203" pitchFamily="18" charset="0"/>
              </a:rPr>
              <a:t>if (I’m thread process </a:t>
            </a:r>
            <a:r>
              <a:rPr lang="en-US" altLang="en-US" dirty="0" err="1">
                <a:latin typeface="Bodoni MT" panose="02070603080606020203" pitchFamily="18" charset="0"/>
              </a:rPr>
              <a:t>i</a:t>
            </a:r>
            <a:r>
              <a:rPr lang="en-US" altLang="en-US" dirty="0">
                <a:latin typeface="Bodoni MT" panose="02070603080606020203" pitchFamily="18" charset="0"/>
              </a:rPr>
              <a:t>)</a:t>
            </a:r>
          </a:p>
          <a:p>
            <a:r>
              <a:rPr lang="en-US" altLang="en-US" dirty="0">
                <a:latin typeface="Bodoni MT" panose="02070603080606020203" pitchFamily="18" charset="0"/>
              </a:rPr>
              <a:t>     do this;</a:t>
            </a:r>
          </a:p>
          <a:p>
            <a:r>
              <a:rPr lang="en-US" altLang="en-US" dirty="0">
                <a:latin typeface="Bodoni MT" panose="02070603080606020203" pitchFamily="18" charset="0"/>
              </a:rPr>
              <a:t>else</a:t>
            </a:r>
          </a:p>
          <a:p>
            <a:r>
              <a:rPr lang="en-US" altLang="en-US" dirty="0">
                <a:latin typeface="Bodoni MT" panose="02070603080606020203" pitchFamily="18" charset="0"/>
              </a:rPr>
              <a:t>     do that;</a:t>
            </a:r>
          </a:p>
        </p:txBody>
      </p:sp>
      <p:pic>
        <p:nvPicPr>
          <p:cNvPr id="121861" name="Picture 2" descr="View Detai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581525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903735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/>
          <p:cNvSpPr>
            <a:spLocks noGrp="1"/>
          </p:cNvSpPr>
          <p:nvPr>
            <p:ph type="title"/>
          </p:nvPr>
        </p:nvSpPr>
        <p:spPr>
          <a:xfrm>
            <a:off x="468313" y="226219"/>
            <a:ext cx="8281987" cy="708025"/>
          </a:xfrm>
        </p:spPr>
        <p:txBody>
          <a:bodyPr/>
          <a:lstStyle/>
          <a:p>
            <a:r>
              <a:rPr lang="en-US" altLang="en-US" dirty="0"/>
              <a:t>Writing Parallel Programs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122883" name="TextBox 3"/>
          <p:cNvSpPr txBox="1">
            <a:spLocks noChangeArrowheads="1"/>
          </p:cNvSpPr>
          <p:nvPr/>
        </p:nvSpPr>
        <p:spPr bwMode="auto">
          <a:xfrm>
            <a:off x="5076825" y="1196975"/>
            <a:ext cx="3711575" cy="2357438"/>
          </a:xfrm>
          <a:prstGeom prst="rect">
            <a:avLst/>
          </a:prstGeom>
          <a:noFill/>
          <a:ln w="2857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>
                <a:latin typeface="Bodoni MT" panose="02070603080606020203" pitchFamily="18" charset="0"/>
              </a:rPr>
              <a:t>double x[n], y[n];</a:t>
            </a:r>
          </a:p>
          <a:p>
            <a:r>
              <a:rPr lang="en-US" altLang="en-US">
                <a:latin typeface="Bodoni MT" panose="02070603080606020203" pitchFamily="18" charset="0"/>
              </a:rPr>
              <a:t>…</a:t>
            </a:r>
          </a:p>
          <a:p>
            <a:r>
              <a:rPr lang="en-US" altLang="en-US">
                <a:latin typeface="Bodoni MT" panose="02070603080606020203" pitchFamily="18" charset="0"/>
              </a:rPr>
              <a:t>for (i = 0; i &lt; n; i++)</a:t>
            </a:r>
          </a:p>
          <a:p>
            <a:r>
              <a:rPr lang="en-US" altLang="en-US">
                <a:latin typeface="Bodoni MT" panose="02070603080606020203" pitchFamily="18" charset="0"/>
              </a:rPr>
              <a:t>     x[i] += y[i];</a:t>
            </a:r>
          </a:p>
        </p:txBody>
      </p:sp>
      <p:sp>
        <p:nvSpPr>
          <p:cNvPr id="122884" name="TextBox 4"/>
          <p:cNvSpPr txBox="1">
            <a:spLocks noChangeArrowheads="1"/>
          </p:cNvSpPr>
          <p:nvPr/>
        </p:nvSpPr>
        <p:spPr bwMode="auto">
          <a:xfrm>
            <a:off x="468313" y="1268413"/>
            <a:ext cx="8058150" cy="371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914400" indent="-4572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buSzPct val="100000"/>
              <a:buFont typeface="Wingdings" panose="05000000000000000000" pitchFamily="2" charset="2"/>
              <a:buAutoNum type="arabicPeriod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Divide the work among the</a:t>
            </a:r>
            <a:b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    processes/threads</a:t>
            </a:r>
          </a:p>
          <a:p>
            <a:pPr lvl="1">
              <a:buSzPct val="100000"/>
              <a:buFont typeface="Wingdings" panose="05000000000000000000" pitchFamily="2" charset="2"/>
              <a:buAutoNum type="alphaLcParenBoth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so each process/thread</a:t>
            </a:r>
            <a:b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gets roughly the </a:t>
            </a:r>
            <a:r>
              <a:rPr lang="en-US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amount of work</a:t>
            </a:r>
          </a:p>
          <a:p>
            <a:pPr lvl="1">
              <a:buSzPct val="100000"/>
              <a:buFont typeface="Wingdings" panose="05000000000000000000" pitchFamily="2" charset="2"/>
              <a:buAutoNum type="alphaLcParenBoth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communication is</a:t>
            </a:r>
            <a:b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minimized.</a:t>
            </a:r>
          </a:p>
          <a:p>
            <a:pPr>
              <a:buSzPct val="100000"/>
              <a:buFont typeface="Wingdings" panose="05000000000000000000" pitchFamily="2" charset="2"/>
              <a:buAutoNum type="arabicPeriod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Arrange for the processes/threads to synchronize.</a:t>
            </a:r>
          </a:p>
          <a:p>
            <a:pPr>
              <a:buSzPct val="100000"/>
              <a:buFont typeface="Wingdings" panose="05000000000000000000" pitchFamily="2" charset="2"/>
              <a:buAutoNum type="arabicPeriod"/>
            </a:pPr>
            <a:r>
              <a:rPr lang="en-US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Arrange for communication among processes/threads.</a:t>
            </a:r>
          </a:p>
        </p:txBody>
      </p:sp>
    </p:spTree>
    <p:extLst>
      <p:ext uri="{BB962C8B-B14F-4D97-AF65-F5344CB8AC3E}">
        <p14:creationId xmlns:p14="http://schemas.microsoft.com/office/powerpoint/2010/main" val="124703182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Shared Memory</a:t>
            </a:r>
          </a:p>
        </p:txBody>
      </p:sp>
      <p:sp>
        <p:nvSpPr>
          <p:cNvPr id="123906" name="Content Placeholder 3"/>
          <p:cNvSpPr>
            <a:spLocks noGrp="1"/>
          </p:cNvSpPr>
          <p:nvPr>
            <p:ph idx="1"/>
          </p:nvPr>
        </p:nvSpPr>
        <p:spPr>
          <a:xfrm>
            <a:off x="611188" y="981075"/>
            <a:ext cx="8270875" cy="5111750"/>
          </a:xfrm>
        </p:spPr>
        <p:txBody>
          <a:bodyPr/>
          <a:lstStyle/>
          <a:p>
            <a:r>
              <a:rPr lang="en-US" altLang="en-US"/>
              <a:t>Dynamic threads</a:t>
            </a:r>
          </a:p>
          <a:p>
            <a:pPr lvl="1"/>
            <a:r>
              <a:rPr lang="en-US" altLang="en-US"/>
              <a:t>Master thread waits for work, forks new threads, and when threads are done, they terminate</a:t>
            </a:r>
          </a:p>
          <a:p>
            <a:pPr lvl="1"/>
            <a:r>
              <a:rPr lang="en-US" altLang="en-US"/>
              <a:t>Efficient use of resources, but thread creation and termination is time consuming.</a:t>
            </a:r>
          </a:p>
          <a:p>
            <a:r>
              <a:rPr lang="en-US" altLang="en-US"/>
              <a:t>Static threads</a:t>
            </a:r>
          </a:p>
          <a:p>
            <a:pPr lvl="1"/>
            <a:r>
              <a:rPr lang="en-US" altLang="en-US"/>
              <a:t>Pool of threads created and are allocated work, but do not terminate until cleanup.</a:t>
            </a:r>
          </a:p>
          <a:p>
            <a:pPr lvl="1"/>
            <a:r>
              <a:rPr lang="en-US" altLang="en-US"/>
              <a:t>Better performance, but potential waste of system resources.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84581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2867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268413"/>
            <a:ext cx="3328988" cy="170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565400"/>
            <a:ext cx="39624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1116013" y="1125538"/>
            <a:ext cx="1484312" cy="522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memory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500563" y="5157788"/>
            <a:ext cx="942975" cy="5222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CPU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268538" y="3284538"/>
            <a:ext cx="2001837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b="1" kern="0" dirty="0">
                <a:solidFill>
                  <a:srgbClr val="C00000"/>
                </a:solidFill>
                <a:latin typeface="Arial"/>
              </a:rPr>
              <a:t>write/store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28679" name="Picture 6" descr="C:\Documents and Settings\liszka\Local Settings\Temporary Internet Files\Content.IE5\3X5GU20H\MC900439805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1916113"/>
            <a:ext cx="2520950" cy="252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617561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Nondeterminism </a:t>
            </a:r>
            <a:r>
              <a:rPr lang="zh-CN" altLang="en-US" dirty="0"/>
              <a:t>非确定性</a:t>
            </a:r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124931" name="Rectangle 3"/>
          <p:cNvSpPr>
            <a:spLocks noChangeArrowheads="1"/>
          </p:cNvSpPr>
          <p:nvPr/>
        </p:nvSpPr>
        <p:spPr bwMode="auto">
          <a:xfrm>
            <a:off x="827088" y="1196975"/>
            <a:ext cx="7489825" cy="2259013"/>
          </a:xfrm>
          <a:prstGeom prst="rect">
            <a:avLst/>
          </a:prstGeom>
          <a:noFill/>
          <a:ln w="2857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>
                <a:latin typeface="Bodoni MT" panose="02070603080606020203" pitchFamily="18" charset="0"/>
              </a:rPr>
              <a:t>. . .</a:t>
            </a:r>
          </a:p>
          <a:p>
            <a:r>
              <a:rPr lang="en-US" altLang="en-US">
                <a:latin typeface="Bodoni MT" panose="02070603080606020203" pitchFamily="18" charset="0"/>
              </a:rPr>
              <a:t>printf ( "Thread %d &gt; my_val = %d\n" , </a:t>
            </a:r>
            <a:br>
              <a:rPr lang="en-US" altLang="en-US">
                <a:latin typeface="Bodoni MT" panose="02070603080606020203" pitchFamily="18" charset="0"/>
              </a:rPr>
            </a:br>
            <a:r>
              <a:rPr lang="en-US" altLang="en-US">
                <a:latin typeface="Bodoni MT" panose="02070603080606020203" pitchFamily="18" charset="0"/>
              </a:rPr>
              <a:t>              my_rank , my_x ) ;</a:t>
            </a:r>
          </a:p>
          <a:p>
            <a:r>
              <a:rPr lang="en-US" altLang="en-US">
                <a:latin typeface="Bodoni MT" panose="02070603080606020203" pitchFamily="18" charset="0"/>
              </a:rPr>
              <a:t>. . .</a:t>
            </a:r>
          </a:p>
        </p:txBody>
      </p:sp>
      <p:sp>
        <p:nvSpPr>
          <p:cNvPr id="124932" name="Rectangle 4"/>
          <p:cNvSpPr>
            <a:spLocks noChangeArrowheads="1"/>
          </p:cNvSpPr>
          <p:nvPr/>
        </p:nvSpPr>
        <p:spPr bwMode="auto">
          <a:xfrm>
            <a:off x="4859338" y="3933825"/>
            <a:ext cx="360045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400">
                <a:latin typeface="NimbusMonL-Regu-Extend_850"/>
              </a:rPr>
              <a:t>Thread </a:t>
            </a:r>
            <a:r>
              <a:rPr lang="en-US" altLang="en-US" sz="2400">
                <a:latin typeface="NimbusRomNo9L-Regu"/>
              </a:rPr>
              <a:t>0 </a:t>
            </a:r>
            <a:r>
              <a:rPr lang="en-US" altLang="en-US" sz="2400">
                <a:latin typeface="CMMI10"/>
              </a:rPr>
              <a:t>&gt; </a:t>
            </a:r>
            <a:r>
              <a:rPr lang="en-US" altLang="en-US" sz="2400">
                <a:latin typeface="NimbusMonL-Regu-Extend_850"/>
              </a:rPr>
              <a:t>my_val </a:t>
            </a:r>
            <a:r>
              <a:rPr lang="en-US" altLang="en-US" sz="2400">
                <a:latin typeface="NimbusRomNo9L-Regu"/>
              </a:rPr>
              <a:t>= 7</a:t>
            </a:r>
          </a:p>
          <a:p>
            <a:r>
              <a:rPr lang="en-US" altLang="en-US" sz="2400">
                <a:latin typeface="NimbusMonL-Regu-Extend_850"/>
              </a:rPr>
              <a:t>Thread </a:t>
            </a:r>
            <a:r>
              <a:rPr lang="en-US" altLang="en-US" sz="2400">
                <a:latin typeface="NimbusRomNo9L-Regu"/>
              </a:rPr>
              <a:t>1 </a:t>
            </a:r>
            <a:r>
              <a:rPr lang="en-US" altLang="en-US" sz="2400">
                <a:latin typeface="CMMI10"/>
              </a:rPr>
              <a:t>&gt; </a:t>
            </a:r>
            <a:r>
              <a:rPr lang="en-US" altLang="en-US" sz="2400">
                <a:latin typeface="NimbusMonL-Regu-Extend_850"/>
              </a:rPr>
              <a:t>my_val </a:t>
            </a:r>
            <a:r>
              <a:rPr lang="en-US" altLang="en-US" sz="2400">
                <a:latin typeface="NimbusRomNo9L-Regu"/>
              </a:rPr>
              <a:t>= 19</a:t>
            </a:r>
            <a:endParaRPr lang="en-US" altLang="en-US" sz="2400"/>
          </a:p>
        </p:txBody>
      </p:sp>
      <p:sp>
        <p:nvSpPr>
          <p:cNvPr id="124933" name="Rectangle 5"/>
          <p:cNvSpPr>
            <a:spLocks noChangeArrowheads="1"/>
          </p:cNvSpPr>
          <p:nvPr/>
        </p:nvSpPr>
        <p:spPr bwMode="auto">
          <a:xfrm>
            <a:off x="827088" y="4652963"/>
            <a:ext cx="38893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400" dirty="0">
                <a:latin typeface="NimbusMonL-Regu-Extend_850"/>
              </a:rPr>
              <a:t>Thread </a:t>
            </a:r>
            <a:r>
              <a:rPr lang="en-US" altLang="en-US" sz="2400" dirty="0">
                <a:latin typeface="NimbusRomNo9L-Regu"/>
              </a:rPr>
              <a:t>1 </a:t>
            </a:r>
            <a:r>
              <a:rPr lang="en-US" altLang="en-US" sz="2400" dirty="0">
                <a:latin typeface="CMMI10"/>
              </a:rPr>
              <a:t>&gt; </a:t>
            </a:r>
            <a:r>
              <a:rPr lang="en-US" altLang="en-US" sz="2400" dirty="0" err="1">
                <a:latin typeface="NimbusMonL-Regu-Extend_850"/>
              </a:rPr>
              <a:t>my_val</a:t>
            </a:r>
            <a:r>
              <a:rPr lang="en-US" altLang="en-US" sz="2400" dirty="0">
                <a:latin typeface="NimbusMonL-Regu-Extend_850"/>
              </a:rPr>
              <a:t> </a:t>
            </a:r>
            <a:r>
              <a:rPr lang="en-US" altLang="en-US" sz="2400" dirty="0">
                <a:latin typeface="NimbusRomNo9L-Regu"/>
              </a:rPr>
              <a:t>= 19</a:t>
            </a:r>
            <a:endParaRPr lang="en-US" altLang="en-US" sz="2400" dirty="0"/>
          </a:p>
          <a:p>
            <a:r>
              <a:rPr lang="en-US" altLang="en-US" sz="2400" dirty="0">
                <a:latin typeface="NimbusMonL-Regu-Extend_850"/>
              </a:rPr>
              <a:t>Thread </a:t>
            </a:r>
            <a:r>
              <a:rPr lang="en-US" altLang="en-US" sz="2400" dirty="0">
                <a:latin typeface="NimbusRomNo9L-Regu"/>
              </a:rPr>
              <a:t>0 </a:t>
            </a:r>
            <a:r>
              <a:rPr lang="en-US" altLang="en-US" sz="2400" dirty="0">
                <a:latin typeface="CMMI10"/>
              </a:rPr>
              <a:t>&gt; </a:t>
            </a:r>
            <a:r>
              <a:rPr lang="en-US" altLang="en-US" sz="2400" dirty="0" err="1">
                <a:latin typeface="NimbusMonL-Regu-Extend_850"/>
              </a:rPr>
              <a:t>my_val</a:t>
            </a:r>
            <a:r>
              <a:rPr lang="en-US" altLang="en-US" sz="2400" dirty="0">
                <a:latin typeface="NimbusMonL-Regu-Extend_850"/>
              </a:rPr>
              <a:t> </a:t>
            </a:r>
            <a:r>
              <a:rPr lang="en-US" altLang="en-US" sz="2400" dirty="0">
                <a:latin typeface="NimbusRomNo9L-Regu"/>
              </a:rPr>
              <a:t>= 7</a:t>
            </a:r>
          </a:p>
        </p:txBody>
      </p:sp>
      <p:pic>
        <p:nvPicPr>
          <p:cNvPr id="124934" name="Picture 13" descr="C:\Documents and Settings\liszka\Local Settings\Temporary Internet Files\Content.IE5\60RV4HYO\MC900439799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22728">
            <a:off x="1701800" y="3006725"/>
            <a:ext cx="1512888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5" name="Picture 13" descr="C:\Documents and Settings\liszka\Local Settings\Temporary Internet Files\Content.IE5\60RV4HYO\MC900439799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257650">
            <a:off x="5023644" y="2583656"/>
            <a:ext cx="1511300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78281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Nondeterminism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125955" name="Rectangle 3"/>
          <p:cNvSpPr>
            <a:spLocks noChangeArrowheads="1"/>
          </p:cNvSpPr>
          <p:nvPr/>
        </p:nvSpPr>
        <p:spPr bwMode="auto">
          <a:xfrm>
            <a:off x="611188" y="1125538"/>
            <a:ext cx="7705725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dirty="0" err="1">
                <a:latin typeface="Bodoni MT" panose="02070603080606020203" pitchFamily="18" charset="0"/>
              </a:rPr>
              <a:t>my_val</a:t>
            </a:r>
            <a:r>
              <a:rPr lang="en-US" altLang="en-US" dirty="0">
                <a:latin typeface="Bodoni MT" panose="02070603080606020203" pitchFamily="18" charset="0"/>
              </a:rPr>
              <a:t> = </a:t>
            </a:r>
            <a:r>
              <a:rPr lang="en-US" altLang="en-US" dirty="0" err="1">
                <a:latin typeface="Bodoni MT" panose="02070603080606020203" pitchFamily="18" charset="0"/>
              </a:rPr>
              <a:t>Compute_val</a:t>
            </a:r>
            <a:r>
              <a:rPr lang="en-US" altLang="en-US" dirty="0">
                <a:latin typeface="Bodoni MT" panose="02070603080606020203" pitchFamily="18" charset="0"/>
              </a:rPr>
              <a:t> ( </a:t>
            </a:r>
            <a:r>
              <a:rPr lang="en-US" altLang="en-US" dirty="0" err="1">
                <a:latin typeface="Bodoni MT" panose="02070603080606020203" pitchFamily="18" charset="0"/>
              </a:rPr>
              <a:t>my_rank</a:t>
            </a:r>
            <a:r>
              <a:rPr lang="en-US" altLang="en-US" dirty="0">
                <a:latin typeface="Bodoni MT" panose="02070603080606020203" pitchFamily="18" charset="0"/>
              </a:rPr>
              <a:t> ) ;</a:t>
            </a:r>
          </a:p>
          <a:p>
            <a:r>
              <a:rPr lang="en-US" altLang="en-US" dirty="0">
                <a:latin typeface="Bodoni MT" panose="02070603080606020203" pitchFamily="18" charset="0"/>
              </a:rPr>
              <a:t>x += </a:t>
            </a:r>
            <a:r>
              <a:rPr lang="en-US" altLang="en-US" dirty="0" err="1">
                <a:latin typeface="Bodoni MT" panose="02070603080606020203" pitchFamily="18" charset="0"/>
              </a:rPr>
              <a:t>my_val</a:t>
            </a:r>
            <a:r>
              <a:rPr lang="en-US" altLang="en-US" dirty="0">
                <a:latin typeface="Bodoni MT" panose="02070603080606020203" pitchFamily="18" charset="0"/>
              </a:rPr>
              <a:t> ; // </a:t>
            </a:r>
            <a:r>
              <a:rPr lang="en-US" altLang="zh-CN" dirty="0">
                <a:latin typeface="Bodoni MT" panose="02070603080606020203" pitchFamily="18" charset="0"/>
              </a:rPr>
              <a:t>x </a:t>
            </a:r>
            <a:r>
              <a:rPr lang="zh-CN" altLang="en-US" dirty="0">
                <a:latin typeface="Bodoni MT" panose="02070603080606020203" pitchFamily="18" charset="0"/>
              </a:rPr>
              <a:t>是</a:t>
            </a:r>
            <a:r>
              <a:rPr lang="en-US" altLang="zh-CN" dirty="0">
                <a:latin typeface="Bodoni MT" panose="02070603080606020203" pitchFamily="18" charset="0"/>
              </a:rPr>
              <a:t>global variable</a:t>
            </a:r>
            <a:endParaRPr lang="en-US" altLang="en-US" dirty="0">
              <a:latin typeface="Bodoni MT" panose="02070603080606020203" pitchFamily="18" charset="0"/>
            </a:endParaRPr>
          </a:p>
        </p:txBody>
      </p:sp>
      <p:pic>
        <p:nvPicPr>
          <p:cNvPr id="12595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2852738"/>
            <a:ext cx="6988175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109045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Nondeterminism</a:t>
            </a:r>
            <a:endParaRPr lang="en-US" altLang="en-US" b="0"/>
          </a:p>
        </p:txBody>
      </p:sp>
      <p:sp>
        <p:nvSpPr>
          <p:cNvPr id="126978" name="Content Placeholder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879725"/>
          </a:xfrm>
        </p:spPr>
        <p:txBody>
          <a:bodyPr/>
          <a:lstStyle/>
          <a:p>
            <a:r>
              <a:rPr lang="en-US" altLang="en-US"/>
              <a:t>Race condition</a:t>
            </a:r>
          </a:p>
          <a:p>
            <a:r>
              <a:rPr lang="en-US" altLang="en-US"/>
              <a:t>Critical section</a:t>
            </a:r>
          </a:p>
          <a:p>
            <a:r>
              <a:rPr lang="en-US" altLang="en-US"/>
              <a:t>Mutually exclusive</a:t>
            </a:r>
          </a:p>
          <a:p>
            <a:r>
              <a:rPr lang="en-US" altLang="en-US"/>
              <a:t>Mutual exclusion lock (mutex, or simply lock)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126980" name="Rectangle 4"/>
          <p:cNvSpPr>
            <a:spLocks noChangeArrowheads="1"/>
          </p:cNvSpPr>
          <p:nvPr/>
        </p:nvSpPr>
        <p:spPr bwMode="auto">
          <a:xfrm>
            <a:off x="2268538" y="3860800"/>
            <a:ext cx="6119812" cy="2074863"/>
          </a:xfrm>
          <a:prstGeom prst="rect">
            <a:avLst/>
          </a:prstGeom>
          <a:noFill/>
          <a:ln w="2857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800">
                <a:latin typeface="Bodoni MT" panose="02070603080606020203" pitchFamily="18" charset="0"/>
              </a:rPr>
              <a:t>my_val = Compute_val ( my_rank ) ;</a:t>
            </a:r>
          </a:p>
          <a:p>
            <a:r>
              <a:rPr lang="en-US" altLang="en-US" sz="2800">
                <a:latin typeface="Bodoni MT" panose="02070603080606020203" pitchFamily="18" charset="0"/>
              </a:rPr>
              <a:t>Lock(&amp;add_my_val_lock ) ;</a:t>
            </a:r>
          </a:p>
          <a:p>
            <a:r>
              <a:rPr lang="en-US" altLang="en-US" sz="2800">
                <a:latin typeface="Bodoni MT" panose="02070603080606020203" pitchFamily="18" charset="0"/>
              </a:rPr>
              <a:t>x += my_val ;</a:t>
            </a:r>
          </a:p>
          <a:p>
            <a:r>
              <a:rPr lang="en-US" altLang="en-US" sz="2800">
                <a:latin typeface="Bodoni MT" panose="02070603080606020203" pitchFamily="18" charset="0"/>
              </a:rPr>
              <a:t>Unlock(&amp;add_my_val_lock ) ;</a:t>
            </a:r>
          </a:p>
        </p:txBody>
      </p:sp>
    </p:spTree>
    <p:extLst>
      <p:ext uri="{BB962C8B-B14F-4D97-AF65-F5344CB8AC3E}">
        <p14:creationId xmlns:p14="http://schemas.microsoft.com/office/powerpoint/2010/main" val="400005084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busy-waiting </a:t>
            </a:r>
            <a:r>
              <a:rPr lang="zh-CN" altLang="en-US" dirty="0"/>
              <a:t>忙等待</a:t>
            </a:r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128003" name="Rectangle 4"/>
          <p:cNvSpPr>
            <a:spLocks noChangeArrowheads="1"/>
          </p:cNvSpPr>
          <p:nvPr/>
        </p:nvSpPr>
        <p:spPr bwMode="auto">
          <a:xfrm>
            <a:off x="539750" y="1484313"/>
            <a:ext cx="8388350" cy="354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>
                <a:latin typeface="Bodoni MT" panose="02070603080606020203" pitchFamily="18" charset="0"/>
              </a:rPr>
              <a:t>my_val = Compute_val ( my_rank ) ;</a:t>
            </a:r>
          </a:p>
          <a:p>
            <a:r>
              <a:rPr lang="en-US" altLang="en-US">
                <a:latin typeface="Bodoni MT" panose="02070603080606020203" pitchFamily="18" charset="0"/>
              </a:rPr>
              <a:t>i f ( my_rank == 1)</a:t>
            </a:r>
          </a:p>
          <a:p>
            <a:r>
              <a:rPr lang="en-US" altLang="en-US">
                <a:latin typeface="Bodoni MT" panose="02070603080606020203" pitchFamily="18" charset="0"/>
              </a:rPr>
              <a:t>     whi l e ( ! ok_for_1 ) ;  /* </a:t>
            </a:r>
            <a:r>
              <a:rPr lang="en-US" altLang="en-US" i="1">
                <a:latin typeface="Bodoni MT" panose="02070603080606020203" pitchFamily="18" charset="0"/>
              </a:rPr>
              <a:t>Busy−wait loop </a:t>
            </a:r>
            <a:r>
              <a:rPr lang="en-US" altLang="en-US">
                <a:latin typeface="Bodoni MT" panose="02070603080606020203" pitchFamily="18" charset="0"/>
              </a:rPr>
              <a:t>*/</a:t>
            </a:r>
          </a:p>
          <a:p>
            <a:r>
              <a:rPr lang="pt-BR" altLang="en-US">
                <a:latin typeface="Bodoni MT" panose="02070603080606020203" pitchFamily="18" charset="0"/>
              </a:rPr>
              <a:t>x += my_val ;  /* </a:t>
            </a:r>
            <a:r>
              <a:rPr lang="pt-BR" altLang="en-US" i="1">
                <a:latin typeface="Bodoni MT" panose="02070603080606020203" pitchFamily="18" charset="0"/>
              </a:rPr>
              <a:t>Critical section </a:t>
            </a:r>
            <a:r>
              <a:rPr lang="pt-BR" altLang="en-US">
                <a:latin typeface="Bodoni MT" panose="02070603080606020203" pitchFamily="18" charset="0"/>
              </a:rPr>
              <a:t>*/</a:t>
            </a:r>
          </a:p>
          <a:p>
            <a:r>
              <a:rPr lang="en-US" altLang="en-US">
                <a:latin typeface="Bodoni MT" panose="02070603080606020203" pitchFamily="18" charset="0"/>
              </a:rPr>
              <a:t>i f ( my_rank == 0)</a:t>
            </a:r>
          </a:p>
          <a:p>
            <a:r>
              <a:rPr lang="en-US" altLang="en-US">
                <a:latin typeface="Bodoni MT" panose="02070603080606020203" pitchFamily="18" charset="0"/>
              </a:rPr>
              <a:t>     ok_for_1 = true ;  /* </a:t>
            </a:r>
            <a:r>
              <a:rPr lang="en-US" altLang="en-US" i="1">
                <a:latin typeface="Bodoni MT" panose="02070603080606020203" pitchFamily="18" charset="0"/>
              </a:rPr>
              <a:t>Let thread 1 update x </a:t>
            </a:r>
            <a:r>
              <a:rPr lang="en-US" altLang="en-US">
                <a:latin typeface="Bodoni MT" panose="02070603080606020203" pitchFamily="18" charset="0"/>
              </a:rPr>
              <a:t>*/</a:t>
            </a:r>
          </a:p>
        </p:txBody>
      </p:sp>
    </p:spTree>
    <p:extLst>
      <p:ext uri="{BB962C8B-B14F-4D97-AF65-F5344CB8AC3E}">
        <p14:creationId xmlns:p14="http://schemas.microsoft.com/office/powerpoint/2010/main" val="70030267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message-passing </a:t>
            </a:r>
            <a:r>
              <a:rPr lang="zh-CN" altLang="en-US" dirty="0"/>
              <a:t>消息传递</a:t>
            </a:r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129027" name="Rectangle 3"/>
          <p:cNvSpPr>
            <a:spLocks noChangeArrowheads="1"/>
          </p:cNvSpPr>
          <p:nvPr/>
        </p:nvSpPr>
        <p:spPr bwMode="auto">
          <a:xfrm>
            <a:off x="611188" y="908050"/>
            <a:ext cx="8532812" cy="517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800">
                <a:latin typeface="Bodoni MT" panose="02070603080606020203" pitchFamily="18" charset="0"/>
              </a:rPr>
              <a:t>char message [ 1 0 0 ] ;</a:t>
            </a:r>
          </a:p>
          <a:p>
            <a:r>
              <a:rPr lang="en-US" altLang="en-US" sz="2800">
                <a:latin typeface="Bodoni MT" panose="02070603080606020203" pitchFamily="18" charset="0"/>
              </a:rPr>
              <a:t>. . .</a:t>
            </a:r>
          </a:p>
          <a:p>
            <a:r>
              <a:rPr lang="en-US" altLang="en-US" sz="2800">
                <a:latin typeface="Bodoni MT" panose="02070603080606020203" pitchFamily="18" charset="0"/>
              </a:rPr>
              <a:t>my_rank = Get_rank ( ) ;</a:t>
            </a:r>
          </a:p>
          <a:p>
            <a:r>
              <a:rPr lang="en-US" altLang="en-US" sz="2800">
                <a:latin typeface="Bodoni MT" panose="02070603080606020203" pitchFamily="18" charset="0"/>
              </a:rPr>
              <a:t>i f ( my_rank == 1) {</a:t>
            </a:r>
          </a:p>
          <a:p>
            <a:r>
              <a:rPr lang="en-US" altLang="en-US" sz="2800">
                <a:latin typeface="Bodoni MT" panose="02070603080606020203" pitchFamily="18" charset="0"/>
              </a:rPr>
              <a:t>     sprintf ( message , "Greetings from process 1" ) ;</a:t>
            </a:r>
          </a:p>
          <a:p>
            <a:r>
              <a:rPr lang="da-DK" altLang="en-US" sz="2800">
                <a:latin typeface="Bodoni MT" panose="02070603080606020203" pitchFamily="18" charset="0"/>
              </a:rPr>
              <a:t>     Send ( message , MSG_CHAR , 100 , 0 ) ;</a:t>
            </a:r>
          </a:p>
          <a:p>
            <a:r>
              <a:rPr lang="en-US" altLang="en-US" sz="2800">
                <a:latin typeface="Bodoni MT" panose="02070603080606020203" pitchFamily="18" charset="0"/>
              </a:rPr>
              <a:t>} e l s e i f ( my_rank == 0) {</a:t>
            </a:r>
          </a:p>
          <a:p>
            <a:r>
              <a:rPr lang="en-US" altLang="en-US" sz="2800">
                <a:latin typeface="Bodoni MT" panose="02070603080606020203" pitchFamily="18" charset="0"/>
              </a:rPr>
              <a:t>     Receive ( message , MSG_CHAR , 100 , 1 ) ;</a:t>
            </a:r>
          </a:p>
          <a:p>
            <a:r>
              <a:rPr lang="en-US" altLang="en-US" sz="2800">
                <a:latin typeface="Bodoni MT" panose="02070603080606020203" pitchFamily="18" charset="0"/>
              </a:rPr>
              <a:t>     printf ( "Process 0 &gt; Received: %s\n" , message ) ;</a:t>
            </a:r>
          </a:p>
          <a:p>
            <a:r>
              <a:rPr lang="en-US" altLang="en-US" sz="2800">
                <a:latin typeface="Bodoni MT" panose="02070603080606020203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5766334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4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/>
              <a:t>Partitioned Global Address Space Languages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130051" name="Rectangle 5"/>
          <p:cNvSpPr>
            <a:spLocks noChangeArrowheads="1"/>
          </p:cNvSpPr>
          <p:nvPr/>
        </p:nvSpPr>
        <p:spPr bwMode="auto">
          <a:xfrm>
            <a:off x="474297" y="1610436"/>
            <a:ext cx="5258288" cy="474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pt-BR" altLang="en-US" sz="2400" dirty="0">
                <a:latin typeface="Bodoni MT" panose="02070603080606020203" pitchFamily="18" charset="0"/>
              </a:rPr>
              <a:t>shared i n t n = . . . ;</a:t>
            </a:r>
          </a:p>
          <a:p>
            <a:r>
              <a:rPr lang="en-US" altLang="en-US" sz="2400" dirty="0">
                <a:latin typeface="Bodoni MT" panose="02070603080606020203" pitchFamily="18" charset="0"/>
              </a:rPr>
              <a:t>shared double x [ n ] , y [ n ] ;</a:t>
            </a:r>
          </a:p>
          <a:p>
            <a:r>
              <a:rPr lang="en-US" altLang="en-US" sz="2400" dirty="0">
                <a:latin typeface="Bodoni MT" panose="02070603080606020203" pitchFamily="18" charset="0"/>
              </a:rPr>
              <a:t>private </a:t>
            </a:r>
            <a:r>
              <a:rPr lang="en-US" altLang="en-US" sz="2400" dirty="0" err="1">
                <a:latin typeface="Bodoni MT" panose="02070603080606020203" pitchFamily="18" charset="0"/>
              </a:rPr>
              <a:t>int</a:t>
            </a:r>
            <a:r>
              <a:rPr lang="en-US" altLang="en-US" sz="2400" dirty="0">
                <a:latin typeface="Bodoni MT" panose="02070603080606020203" pitchFamily="18" charset="0"/>
              </a:rPr>
              <a:t>  </a:t>
            </a:r>
            <a:r>
              <a:rPr lang="en-US" altLang="en-US" sz="2400" dirty="0" err="1">
                <a:latin typeface="Bodoni MT" panose="02070603080606020203" pitchFamily="18" charset="0"/>
              </a:rPr>
              <a:t>i</a:t>
            </a:r>
            <a:r>
              <a:rPr lang="en-US" altLang="en-US" sz="2400" dirty="0">
                <a:latin typeface="Bodoni MT" panose="02070603080606020203" pitchFamily="18" charset="0"/>
              </a:rPr>
              <a:t> , </a:t>
            </a:r>
            <a:r>
              <a:rPr lang="en-US" altLang="en-US" sz="2400" dirty="0" err="1">
                <a:latin typeface="Bodoni MT" panose="02070603080606020203" pitchFamily="18" charset="0"/>
              </a:rPr>
              <a:t>my_first_element</a:t>
            </a:r>
            <a:r>
              <a:rPr lang="en-US" altLang="en-US" sz="2400" dirty="0">
                <a:latin typeface="Bodoni MT" panose="02070603080606020203" pitchFamily="18" charset="0"/>
              </a:rPr>
              <a:t> , </a:t>
            </a:r>
            <a:r>
              <a:rPr lang="en-US" altLang="en-US" sz="2400" dirty="0" err="1">
                <a:latin typeface="Bodoni MT" panose="02070603080606020203" pitchFamily="18" charset="0"/>
              </a:rPr>
              <a:t>my_last_element</a:t>
            </a:r>
            <a:r>
              <a:rPr lang="en-US" altLang="en-US" sz="2400" dirty="0">
                <a:latin typeface="Bodoni MT" panose="02070603080606020203" pitchFamily="18" charset="0"/>
              </a:rPr>
              <a:t> ;</a:t>
            </a:r>
          </a:p>
          <a:p>
            <a:r>
              <a:rPr lang="en-US" altLang="en-US" sz="2400" dirty="0" err="1">
                <a:latin typeface="Bodoni MT" panose="02070603080606020203" pitchFamily="18" charset="0"/>
              </a:rPr>
              <a:t>my_first_element</a:t>
            </a:r>
            <a:r>
              <a:rPr lang="en-US" altLang="en-US" sz="2400" dirty="0">
                <a:latin typeface="Bodoni MT" panose="02070603080606020203" pitchFamily="18" charset="0"/>
              </a:rPr>
              <a:t> = . . . ;</a:t>
            </a:r>
          </a:p>
          <a:p>
            <a:r>
              <a:rPr lang="en-US" altLang="en-US" sz="2400" dirty="0" err="1">
                <a:latin typeface="Bodoni MT" panose="02070603080606020203" pitchFamily="18" charset="0"/>
              </a:rPr>
              <a:t>my_last_element</a:t>
            </a:r>
            <a:r>
              <a:rPr lang="en-US" altLang="en-US" sz="2400" dirty="0">
                <a:latin typeface="Bodoni MT" panose="02070603080606020203" pitchFamily="18" charset="0"/>
              </a:rPr>
              <a:t> = . . . ;</a:t>
            </a:r>
          </a:p>
          <a:p>
            <a:r>
              <a:rPr lang="en-US" altLang="en-US" sz="2400" dirty="0">
                <a:latin typeface="Bodoni MT" panose="02070603080606020203" pitchFamily="18" charset="0"/>
              </a:rPr>
              <a:t>/ * Initialize x and y  */</a:t>
            </a:r>
          </a:p>
          <a:p>
            <a:r>
              <a:rPr lang="en-US" altLang="en-US" sz="2400" dirty="0">
                <a:latin typeface="Bodoni MT" panose="02070603080606020203" pitchFamily="18" charset="0"/>
              </a:rPr>
              <a:t>. . .</a:t>
            </a:r>
          </a:p>
          <a:p>
            <a:r>
              <a:rPr lang="en-US" altLang="en-US" sz="2400" dirty="0">
                <a:latin typeface="Bodoni MT" panose="02070603080606020203" pitchFamily="18" charset="0"/>
              </a:rPr>
              <a:t>f o r ( </a:t>
            </a:r>
            <a:r>
              <a:rPr lang="en-US" altLang="en-US" sz="2400" dirty="0" err="1">
                <a:latin typeface="Bodoni MT" panose="02070603080606020203" pitchFamily="18" charset="0"/>
              </a:rPr>
              <a:t>i</a:t>
            </a:r>
            <a:r>
              <a:rPr lang="en-US" altLang="en-US" sz="2400" dirty="0">
                <a:latin typeface="Bodoni MT" panose="02070603080606020203" pitchFamily="18" charset="0"/>
              </a:rPr>
              <a:t> = </a:t>
            </a:r>
            <a:r>
              <a:rPr lang="en-US" altLang="en-US" sz="2400" dirty="0" err="1">
                <a:latin typeface="Bodoni MT" panose="02070603080606020203" pitchFamily="18" charset="0"/>
              </a:rPr>
              <a:t>my_first_element</a:t>
            </a:r>
            <a:r>
              <a:rPr lang="en-US" altLang="en-US" sz="2400" dirty="0">
                <a:latin typeface="Bodoni MT" panose="02070603080606020203" pitchFamily="18" charset="0"/>
              </a:rPr>
              <a:t> ; </a:t>
            </a:r>
            <a:r>
              <a:rPr lang="en-US" altLang="en-US" sz="2400" dirty="0" err="1">
                <a:latin typeface="Bodoni MT" panose="02070603080606020203" pitchFamily="18" charset="0"/>
              </a:rPr>
              <a:t>i</a:t>
            </a:r>
            <a:r>
              <a:rPr lang="en-US" altLang="en-US" sz="2400" dirty="0">
                <a:latin typeface="Bodoni MT" panose="02070603080606020203" pitchFamily="18" charset="0"/>
              </a:rPr>
              <a:t> &lt;= </a:t>
            </a:r>
            <a:r>
              <a:rPr lang="en-US" altLang="en-US" sz="2400" dirty="0" err="1">
                <a:latin typeface="Bodoni MT" panose="02070603080606020203" pitchFamily="18" charset="0"/>
              </a:rPr>
              <a:t>my_last_element</a:t>
            </a:r>
            <a:r>
              <a:rPr lang="en-US" altLang="en-US" sz="2400" dirty="0">
                <a:latin typeface="Bodoni MT" panose="02070603080606020203" pitchFamily="18" charset="0"/>
              </a:rPr>
              <a:t> ; </a:t>
            </a:r>
            <a:r>
              <a:rPr lang="en-US" altLang="en-US" sz="2400" dirty="0" err="1">
                <a:latin typeface="Bodoni MT" panose="02070603080606020203" pitchFamily="18" charset="0"/>
              </a:rPr>
              <a:t>i</a:t>
            </a:r>
            <a:r>
              <a:rPr lang="en-US" altLang="en-US" sz="2400" dirty="0">
                <a:latin typeface="Bodoni MT" panose="02070603080606020203" pitchFamily="18" charset="0"/>
              </a:rPr>
              <a:t>++)</a:t>
            </a:r>
          </a:p>
          <a:p>
            <a:r>
              <a:rPr lang="en-US" altLang="en-US" sz="2400" dirty="0">
                <a:latin typeface="Bodoni MT" panose="02070603080606020203" pitchFamily="18" charset="0"/>
              </a:rPr>
              <a:t>     x [ </a:t>
            </a:r>
            <a:r>
              <a:rPr lang="en-US" altLang="en-US" sz="2400" dirty="0" err="1">
                <a:latin typeface="Bodoni MT" panose="02070603080606020203" pitchFamily="18" charset="0"/>
              </a:rPr>
              <a:t>i</a:t>
            </a:r>
            <a:r>
              <a:rPr lang="en-US" altLang="en-US" sz="2400" dirty="0">
                <a:latin typeface="Bodoni MT" panose="02070603080606020203" pitchFamily="18" charset="0"/>
              </a:rPr>
              <a:t> ] += y [ </a:t>
            </a:r>
            <a:r>
              <a:rPr lang="en-US" altLang="en-US" sz="2400" dirty="0" err="1">
                <a:latin typeface="Bodoni MT" panose="02070603080606020203" pitchFamily="18" charset="0"/>
              </a:rPr>
              <a:t>i</a:t>
            </a:r>
            <a:r>
              <a:rPr lang="en-US" altLang="en-US" sz="2400" dirty="0">
                <a:latin typeface="Bodoni MT" panose="02070603080606020203" pitchFamily="18" charset="0"/>
              </a:rPr>
              <a:t> ] ;</a:t>
            </a:r>
          </a:p>
        </p:txBody>
      </p:sp>
      <p:pic>
        <p:nvPicPr>
          <p:cNvPr id="1026" name="Picture 2" descr="https://ss3.bdstatic.com/70cFv8Sh_Q1YnxGkpoWK1HF6hhy/it/u=2883954185,4051267802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137" y="1610436"/>
            <a:ext cx="3980395" cy="1916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ss1.bdstatic.com/70cFuXSh_Q1YnxGkpoWK1HF6hhy/it/u=966737067,1736054690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889" y="3681156"/>
            <a:ext cx="3343763" cy="252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788049" y="1210485"/>
            <a:ext cx="427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Distributed Hash Table: Amazon </a:t>
            </a:r>
            <a:r>
              <a:rPr lang="en-US" altLang="zh-CN" dirty="0" err="1"/>
              <a:t>DynamoDB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25710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Input and Output</a:t>
            </a:r>
          </a:p>
        </p:txBody>
      </p:sp>
      <p:sp>
        <p:nvSpPr>
          <p:cNvPr id="1310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 distributed memory programs, only process 0 will access </a:t>
            </a:r>
            <a:r>
              <a:rPr lang="en-US" altLang="en-US" i="1" dirty="0" err="1">
                <a:solidFill>
                  <a:srgbClr val="00B0F0"/>
                </a:solidFill>
              </a:rPr>
              <a:t>stdin</a:t>
            </a:r>
            <a:r>
              <a:rPr lang="en-US" altLang="en-US" dirty="0"/>
              <a:t>. In shared memory programs, only the master thread or thread 0 will access </a:t>
            </a:r>
            <a:r>
              <a:rPr lang="en-US" altLang="en-US" i="1" dirty="0" err="1">
                <a:solidFill>
                  <a:srgbClr val="00B0F0"/>
                </a:solidFill>
              </a:rPr>
              <a:t>stdin</a:t>
            </a:r>
            <a:r>
              <a:rPr lang="en-US" altLang="en-US" dirty="0"/>
              <a:t>. 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In both distributed memory and shared memory programs all the processes/threads can access </a:t>
            </a:r>
            <a:r>
              <a:rPr lang="en-US" altLang="en-US" i="1" dirty="0" err="1">
                <a:solidFill>
                  <a:srgbClr val="00B0F0"/>
                </a:solidFill>
              </a:rPr>
              <a:t>stdout</a:t>
            </a:r>
            <a:r>
              <a:rPr lang="en-US" altLang="en-US" dirty="0"/>
              <a:t> and </a:t>
            </a:r>
            <a:r>
              <a:rPr lang="en-US" altLang="en-US" i="1" dirty="0" err="1">
                <a:solidFill>
                  <a:srgbClr val="00B0F0"/>
                </a:solidFill>
              </a:rPr>
              <a:t>stderr</a:t>
            </a:r>
            <a:r>
              <a:rPr lang="en-US" alt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386358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Input and Output</a:t>
            </a:r>
          </a:p>
        </p:txBody>
      </p:sp>
      <p:sp>
        <p:nvSpPr>
          <p:cNvPr id="1320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However, because of the indeterminacy of the order of output to </a:t>
            </a:r>
            <a:r>
              <a:rPr lang="en-US" altLang="en-US" i="1" dirty="0" err="1">
                <a:solidFill>
                  <a:srgbClr val="00B0F0"/>
                </a:solidFill>
              </a:rPr>
              <a:t>stdout</a:t>
            </a:r>
            <a:r>
              <a:rPr lang="en-US" altLang="en-US" dirty="0"/>
              <a:t>, in most cases only a single process/thread will be used for all output to </a:t>
            </a:r>
            <a:r>
              <a:rPr lang="en-US" altLang="en-US" i="1" dirty="0" err="1">
                <a:solidFill>
                  <a:srgbClr val="00B0F0"/>
                </a:solidFill>
              </a:rPr>
              <a:t>stdout</a:t>
            </a:r>
            <a:r>
              <a:rPr lang="en-US" altLang="en-US" dirty="0"/>
              <a:t> other than debugging output.</a:t>
            </a:r>
          </a:p>
          <a:p>
            <a:endParaRPr lang="en-US" altLang="en-US" dirty="0"/>
          </a:p>
          <a:p>
            <a:r>
              <a:rPr lang="en-US" altLang="en-US" dirty="0"/>
              <a:t>Debug output should always include the rank or id of the process/thread that’s generating the output.</a:t>
            </a:r>
          </a:p>
          <a:p>
            <a:pPr lvl="1"/>
            <a:r>
              <a:rPr lang="en-US" altLang="en-US" dirty="0" err="1"/>
              <a:t>Printf</a:t>
            </a:r>
            <a:r>
              <a:rPr lang="en-US" altLang="en-US" dirty="0"/>
              <a:t>(“Rank %d, access wrong memory address”, </a:t>
            </a:r>
            <a:r>
              <a:rPr lang="en-US" altLang="en-US" dirty="0" err="1"/>
              <a:t>rank_id</a:t>
            </a:r>
            <a:r>
              <a:rPr lang="en-US" altLang="en-US" dirty="0"/>
              <a:t>).</a:t>
            </a:r>
          </a:p>
          <a:p>
            <a:pPr marL="0" indent="0">
              <a:buNone/>
            </a:pPr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90837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Input and Output</a:t>
            </a:r>
          </a:p>
        </p:txBody>
      </p:sp>
      <p:sp>
        <p:nvSpPr>
          <p:cNvPr id="1331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Only </a:t>
            </a:r>
            <a:r>
              <a:rPr lang="en-US" altLang="en-US" b="1" dirty="0"/>
              <a:t>a single process/thread </a:t>
            </a:r>
            <a:r>
              <a:rPr lang="en-US" altLang="en-US" dirty="0"/>
              <a:t>will attempt to access any </a:t>
            </a:r>
            <a:r>
              <a:rPr lang="en-US" altLang="en-US" b="1" dirty="0"/>
              <a:t>single file </a:t>
            </a:r>
            <a:r>
              <a:rPr lang="en-US" altLang="en-US" dirty="0"/>
              <a:t>other than </a:t>
            </a:r>
            <a:r>
              <a:rPr lang="en-US" altLang="en-US" i="1" dirty="0" err="1">
                <a:solidFill>
                  <a:srgbClr val="00B0F0"/>
                </a:solidFill>
              </a:rPr>
              <a:t>stdin</a:t>
            </a:r>
            <a:r>
              <a:rPr lang="en-US" altLang="en-US" dirty="0"/>
              <a:t>, </a:t>
            </a:r>
            <a:r>
              <a:rPr lang="en-US" altLang="en-US" i="1" dirty="0" err="1">
                <a:solidFill>
                  <a:srgbClr val="00B0F0"/>
                </a:solidFill>
              </a:rPr>
              <a:t>stdout</a:t>
            </a:r>
            <a:r>
              <a:rPr lang="en-US" altLang="en-US" dirty="0"/>
              <a:t>, or </a:t>
            </a:r>
            <a:r>
              <a:rPr lang="en-US" altLang="en-US" i="1" dirty="0" err="1">
                <a:solidFill>
                  <a:srgbClr val="00B0F0"/>
                </a:solidFill>
              </a:rPr>
              <a:t>stderr</a:t>
            </a:r>
            <a:r>
              <a:rPr lang="en-US" altLang="en-US" dirty="0"/>
              <a:t>. So, for example, each process/thread can open its own, private file for reading or writing, but no two processes/threads will open the same file.</a:t>
            </a:r>
          </a:p>
          <a:p>
            <a:pPr marL="0" indent="0">
              <a:buNone/>
            </a:pPr>
            <a:r>
              <a:rPr lang="zh-CN" altLang="en-US" dirty="0"/>
              <a:t>   （高性能计算文件系统会详细介绍）</a:t>
            </a:r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965485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7080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Performance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134147" name="Picture 4" descr="View Detai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2852738"/>
            <a:ext cx="1439862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0191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von Neumann bottleneck</a:t>
            </a:r>
            <a:r>
              <a:rPr lang="zh-CN" altLang="en-US" dirty="0"/>
              <a:t>（冯诺依曼瓶颈）</a:t>
            </a:r>
            <a:endParaRPr lang="en-US" alt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29699" name="Picture 18" descr="C:\Documents and Settings\liszka\Local Settings\Temporary Internet Files\Content.IE5\5W39ONER\MC900030031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2988" y="981075"/>
            <a:ext cx="1800225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650" y="4581525"/>
            <a:ext cx="3816350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9701" name="Straight Connector 24"/>
          <p:cNvCxnSpPr>
            <a:cxnSpLocks noChangeShapeType="1"/>
          </p:cNvCxnSpPr>
          <p:nvPr/>
        </p:nvCxnSpPr>
        <p:spPr bwMode="auto">
          <a:xfrm>
            <a:off x="2916238" y="3213100"/>
            <a:ext cx="2735262" cy="187166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2" name="Straight Connector 25"/>
          <p:cNvCxnSpPr>
            <a:cxnSpLocks noChangeShapeType="1"/>
          </p:cNvCxnSpPr>
          <p:nvPr/>
        </p:nvCxnSpPr>
        <p:spPr bwMode="auto">
          <a:xfrm>
            <a:off x="3419475" y="2781300"/>
            <a:ext cx="2736850" cy="1871663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3" name="Straight Connector 26"/>
          <p:cNvCxnSpPr>
            <a:cxnSpLocks noChangeShapeType="1"/>
          </p:cNvCxnSpPr>
          <p:nvPr/>
        </p:nvCxnSpPr>
        <p:spPr bwMode="auto">
          <a:xfrm>
            <a:off x="3203575" y="2997200"/>
            <a:ext cx="2736850" cy="1871663"/>
          </a:xfrm>
          <a:prstGeom prst="line">
            <a:avLst/>
          </a:prstGeom>
          <a:noFill/>
          <a:ln w="9525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04" name="Straight Connector 8"/>
          <p:cNvCxnSpPr>
            <a:cxnSpLocks noChangeShapeType="1"/>
          </p:cNvCxnSpPr>
          <p:nvPr/>
        </p:nvCxnSpPr>
        <p:spPr bwMode="auto">
          <a:xfrm>
            <a:off x="3132138" y="3068638"/>
            <a:ext cx="2735262" cy="1873250"/>
          </a:xfrm>
          <a:prstGeom prst="line">
            <a:avLst/>
          </a:prstGeom>
          <a:noFill/>
          <a:ln w="9525" algn="ctr">
            <a:solidFill>
              <a:srgbClr val="FFC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9705" name="Picture 2" descr="C:\Documents and Settings\liszka\Local Settings\Temporary Internet Files\Content.IE5\5W39ONER\MC900441741[1]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2492375"/>
            <a:ext cx="1084263" cy="108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4" descr="C:\Documents and Settings\liszka\Local Settings\Temporary Internet Files\Content.IE5\Q7HGDQRM\MC900238375[1]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1411288"/>
            <a:ext cx="122555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7" name="Picture 4" descr="C:\Documents and Settings\liszka\Local Settings\Temporary Internet Files\Content.IE5\Q7HGDQRM\MC900238375[1].wm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068638"/>
            <a:ext cx="174625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783555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Speedup </a:t>
            </a:r>
          </a:p>
        </p:txBody>
      </p:sp>
      <p:sp>
        <p:nvSpPr>
          <p:cNvPr id="135170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943100"/>
          </a:xfrm>
        </p:spPr>
        <p:txBody>
          <a:bodyPr/>
          <a:lstStyle/>
          <a:p>
            <a:r>
              <a:rPr lang="en-US" altLang="en-US" dirty="0"/>
              <a:t>Number of cores = p</a:t>
            </a:r>
          </a:p>
          <a:p>
            <a:r>
              <a:rPr lang="en-US" altLang="en-US" dirty="0"/>
              <a:t>Serial run-time = </a:t>
            </a:r>
            <a:r>
              <a:rPr lang="en-US" altLang="en-US" dirty="0" err="1"/>
              <a:t>T</a:t>
            </a:r>
            <a:r>
              <a:rPr lang="en-US" altLang="en-US" baseline="-25000" dirty="0" err="1"/>
              <a:t>serial</a:t>
            </a:r>
            <a:endParaRPr lang="en-US" altLang="en-US" baseline="-25000" dirty="0"/>
          </a:p>
          <a:p>
            <a:r>
              <a:rPr lang="en-US" altLang="en-US" dirty="0"/>
              <a:t>Parallel run-time = </a:t>
            </a:r>
            <a:r>
              <a:rPr lang="en-US" altLang="en-US" dirty="0" err="1"/>
              <a:t>T</a:t>
            </a:r>
            <a:r>
              <a:rPr lang="en-US" altLang="en-US" baseline="-25000" dirty="0" err="1"/>
              <a:t>parallel</a:t>
            </a:r>
            <a:endParaRPr lang="en-US" altLang="en-US" baseline="-25000" dirty="0"/>
          </a:p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135174" name="Picture 2" descr="View Detai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388" y="765175"/>
            <a:ext cx="1346200" cy="134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13"/>
          <p:cNvGrpSpPr>
            <a:grpSpLocks/>
          </p:cNvGrpSpPr>
          <p:nvPr/>
        </p:nvGrpSpPr>
        <p:grpSpPr bwMode="auto">
          <a:xfrm>
            <a:off x="684213" y="3748917"/>
            <a:ext cx="6954214" cy="1415911"/>
            <a:chOff x="2411760" y="2215982"/>
            <a:chExt cx="3047023" cy="1416709"/>
          </a:xfrm>
        </p:grpSpPr>
        <p:sp>
          <p:nvSpPr>
            <p:cNvPr id="9" name="Rectangle 4"/>
            <p:cNvSpPr/>
            <p:nvPr/>
          </p:nvSpPr>
          <p:spPr>
            <a:xfrm>
              <a:off x="4050838" y="2215982"/>
              <a:ext cx="1407945" cy="7084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4000" kern="0" dirty="0">
                  <a:solidFill>
                    <a:srgbClr val="003399"/>
                  </a:solidFill>
                  <a:latin typeface="Arial"/>
                </a:rPr>
                <a:t>T</a:t>
              </a:r>
              <a:r>
                <a:rPr lang="en-US" sz="4000" kern="0" baseline="-25000" dirty="0">
                  <a:solidFill>
                    <a:srgbClr val="003399"/>
                  </a:solidFill>
                  <a:latin typeface="Arial"/>
                </a:rPr>
                <a:t>serial </a:t>
              </a:r>
              <a:endParaRPr lang="en-US" sz="4000" dirty="0"/>
            </a:p>
          </p:txBody>
        </p:sp>
        <p:sp>
          <p:nvSpPr>
            <p:cNvPr id="10" name="Rectangle 5"/>
            <p:cNvSpPr/>
            <p:nvPr/>
          </p:nvSpPr>
          <p:spPr>
            <a:xfrm>
              <a:off x="3780021" y="2924406"/>
              <a:ext cx="951141" cy="7082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000000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4000" kern="0" dirty="0">
                  <a:solidFill>
                    <a:srgbClr val="003399"/>
                  </a:solidFill>
                  <a:latin typeface="Arial"/>
                </a:rPr>
                <a:t>    </a:t>
              </a:r>
              <a:r>
                <a:rPr lang="en-US" sz="4000" kern="0" dirty="0" err="1">
                  <a:solidFill>
                    <a:srgbClr val="003399"/>
                  </a:solidFill>
                  <a:latin typeface="Arial"/>
                </a:rPr>
                <a:t>T</a:t>
              </a:r>
              <a:r>
                <a:rPr lang="en-US" sz="4000" kern="0" baseline="-25000" dirty="0" err="1">
                  <a:solidFill>
                    <a:srgbClr val="003399"/>
                  </a:solidFill>
                  <a:latin typeface="Arial"/>
                </a:rPr>
                <a:t>parallel</a:t>
              </a:r>
              <a:endParaRPr lang="en-US" sz="4000" dirty="0">
                <a:solidFill>
                  <a:srgbClr val="000000"/>
                </a:solidFill>
              </a:endParaRPr>
            </a:p>
          </p:txBody>
        </p:sp>
        <p:sp>
          <p:nvSpPr>
            <p:cNvPr id="11" name="Rectangle 6"/>
            <p:cNvSpPr/>
            <p:nvPr/>
          </p:nvSpPr>
          <p:spPr>
            <a:xfrm>
              <a:off x="2411760" y="2492363"/>
              <a:ext cx="1599422" cy="7082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altLang="zh-CN" sz="4000" kern="0" dirty="0">
                  <a:solidFill>
                    <a:srgbClr val="003399"/>
                  </a:solidFill>
                  <a:latin typeface="Arial"/>
                </a:rPr>
                <a:t>Speedup (</a:t>
              </a:r>
              <a:r>
                <a:rPr lang="en-US" sz="4000" kern="0" dirty="0">
                  <a:solidFill>
                    <a:srgbClr val="003399"/>
                  </a:solidFill>
                  <a:latin typeface="Arial"/>
                </a:rPr>
                <a:t>S) = </a:t>
              </a:r>
              <a:endParaRPr lang="en-US" dirty="0"/>
            </a:p>
          </p:txBody>
        </p:sp>
        <p:cxnSp>
          <p:nvCxnSpPr>
            <p:cNvPr id="12" name="Straight Connector 11"/>
            <p:cNvCxnSpPr>
              <a:cxnSpLocks noChangeShapeType="1"/>
            </p:cNvCxnSpPr>
            <p:nvPr/>
          </p:nvCxnSpPr>
          <p:spPr bwMode="auto">
            <a:xfrm flipV="1">
              <a:off x="3948673" y="2906053"/>
              <a:ext cx="829885" cy="11657"/>
            </a:xfrm>
            <a:prstGeom prst="line">
              <a:avLst/>
            </a:prstGeom>
            <a:noFill/>
            <a:ln w="38100" algn="ctr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768951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Efficiency of a parallel program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5650" y="3068638"/>
            <a:ext cx="1111250" cy="708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4000" kern="0" dirty="0">
                <a:solidFill>
                  <a:srgbClr val="003399"/>
                </a:solidFill>
                <a:latin typeface="Arial"/>
              </a:rPr>
              <a:t>E = </a:t>
            </a:r>
            <a:endParaRPr lang="en-US" dirty="0"/>
          </a:p>
        </p:txBody>
      </p:sp>
      <p:grpSp>
        <p:nvGrpSpPr>
          <p:cNvPr id="137220" name="Group 19"/>
          <p:cNvGrpSpPr>
            <a:grpSpLocks/>
          </p:cNvGrpSpPr>
          <p:nvPr/>
        </p:nvGrpSpPr>
        <p:grpSpPr bwMode="auto">
          <a:xfrm>
            <a:off x="3492500" y="1844674"/>
            <a:ext cx="1655763" cy="1243944"/>
            <a:chOff x="3635896" y="2204864"/>
            <a:chExt cx="1656184" cy="1243878"/>
          </a:xfrm>
        </p:grpSpPr>
        <p:sp>
          <p:nvSpPr>
            <p:cNvPr id="10" name="Rectangle 9"/>
            <p:cNvSpPr/>
            <p:nvPr/>
          </p:nvSpPr>
          <p:spPr>
            <a:xfrm>
              <a:off x="3707352" y="2204864"/>
              <a:ext cx="1042538" cy="523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2800" kern="0" dirty="0">
                  <a:solidFill>
                    <a:srgbClr val="003399"/>
                  </a:solidFill>
                  <a:latin typeface="Arial"/>
                </a:rPr>
                <a:t>T</a:t>
              </a:r>
              <a:r>
                <a:rPr lang="en-US" sz="2800" kern="0" baseline="-25000" dirty="0">
                  <a:solidFill>
                    <a:srgbClr val="003399"/>
                  </a:solidFill>
                  <a:latin typeface="Arial"/>
                </a:rPr>
                <a:t>serial </a:t>
              </a:r>
              <a:endParaRPr lang="en-US" sz="28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780396" y="2925550"/>
              <a:ext cx="1175621" cy="523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000000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2800" kern="0" dirty="0">
                  <a:solidFill>
                    <a:srgbClr val="003399"/>
                  </a:solidFill>
                  <a:latin typeface="Arial"/>
                </a:rPr>
                <a:t>T</a:t>
              </a:r>
              <a:r>
                <a:rPr lang="en-US" sz="2800" kern="0" baseline="-25000" dirty="0">
                  <a:solidFill>
                    <a:srgbClr val="003399"/>
                  </a:solidFill>
                  <a:latin typeface="Arial"/>
                </a:rPr>
                <a:t>parallel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  <p:cxnSp>
          <p:nvCxnSpPr>
            <p:cNvPr id="137236" name="Straight Connector 13"/>
            <p:cNvCxnSpPr>
              <a:cxnSpLocks noChangeShapeType="1"/>
            </p:cNvCxnSpPr>
            <p:nvPr/>
          </p:nvCxnSpPr>
          <p:spPr bwMode="auto">
            <a:xfrm>
              <a:off x="3635896" y="2924944"/>
              <a:ext cx="1656184" cy="0"/>
            </a:xfrm>
            <a:prstGeom prst="line">
              <a:avLst/>
            </a:prstGeom>
            <a:noFill/>
            <a:ln w="38100" algn="ctr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5" name="Rectangle 14"/>
          <p:cNvSpPr/>
          <p:nvPr/>
        </p:nvSpPr>
        <p:spPr>
          <a:xfrm>
            <a:off x="1804988" y="2708275"/>
            <a:ext cx="668337" cy="708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4000" kern="0" dirty="0">
                <a:solidFill>
                  <a:srgbClr val="003399"/>
                </a:solidFill>
                <a:latin typeface="Arial"/>
              </a:rPr>
              <a:t>S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804988" y="3644900"/>
            <a:ext cx="612775" cy="708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4000" kern="0" dirty="0">
                <a:solidFill>
                  <a:srgbClr val="003399"/>
                </a:solidFill>
                <a:latin typeface="Arial"/>
              </a:rPr>
              <a:t>p </a:t>
            </a:r>
            <a:endParaRPr lang="en-US" dirty="0"/>
          </a:p>
        </p:txBody>
      </p:sp>
      <p:cxnSp>
        <p:nvCxnSpPr>
          <p:cNvPr id="137223" name="Straight Connector 16"/>
          <p:cNvCxnSpPr>
            <a:cxnSpLocks noChangeShapeType="1"/>
          </p:cNvCxnSpPr>
          <p:nvPr/>
        </p:nvCxnSpPr>
        <p:spPr bwMode="auto">
          <a:xfrm>
            <a:off x="1779588" y="3500438"/>
            <a:ext cx="719137" cy="0"/>
          </a:xfrm>
          <a:prstGeom prst="line">
            <a:avLst/>
          </a:prstGeom>
          <a:noFill/>
          <a:ln w="38100" algn="ctr">
            <a:solidFill>
              <a:srgbClr val="00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Rectangle 18"/>
          <p:cNvSpPr/>
          <p:nvPr/>
        </p:nvSpPr>
        <p:spPr>
          <a:xfrm>
            <a:off x="2555875" y="3068638"/>
            <a:ext cx="627063" cy="708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4000" kern="0" dirty="0">
                <a:solidFill>
                  <a:srgbClr val="003399"/>
                </a:solidFill>
                <a:latin typeface="Arial"/>
              </a:rPr>
              <a:t>=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3779838" y="3644900"/>
            <a:ext cx="612775" cy="708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4000" kern="0" dirty="0">
                <a:solidFill>
                  <a:srgbClr val="003399"/>
                </a:solidFill>
                <a:latin typeface="Arial"/>
              </a:rPr>
              <a:t>p </a:t>
            </a:r>
            <a:endParaRPr lang="en-US" dirty="0"/>
          </a:p>
        </p:txBody>
      </p:sp>
      <p:sp>
        <p:nvSpPr>
          <p:cNvPr id="137226" name="Double Bracket 23"/>
          <p:cNvSpPr>
            <a:spLocks noChangeArrowheads="1"/>
          </p:cNvSpPr>
          <p:nvPr/>
        </p:nvSpPr>
        <p:spPr bwMode="auto">
          <a:xfrm>
            <a:off x="3348038" y="1844675"/>
            <a:ext cx="1944687" cy="1655763"/>
          </a:xfrm>
          <a:prstGeom prst="bracketPair">
            <a:avLst>
              <a:gd name="adj" fmla="val 16667"/>
            </a:avLst>
          </a:prstGeom>
          <a:noFill/>
          <a:ln w="9525" algn="ctr">
            <a:solidFill>
              <a:srgbClr val="00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cxnSp>
        <p:nvCxnSpPr>
          <p:cNvPr id="137227" name="Straight Connector 24"/>
          <p:cNvCxnSpPr>
            <a:cxnSpLocks noChangeShapeType="1"/>
          </p:cNvCxnSpPr>
          <p:nvPr/>
        </p:nvCxnSpPr>
        <p:spPr bwMode="auto">
          <a:xfrm>
            <a:off x="3132138" y="3573463"/>
            <a:ext cx="2160587" cy="0"/>
          </a:xfrm>
          <a:prstGeom prst="line">
            <a:avLst/>
          </a:prstGeom>
          <a:noFill/>
          <a:ln w="38100" algn="ctr">
            <a:solidFill>
              <a:srgbClr val="00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Rectangle 26"/>
          <p:cNvSpPr/>
          <p:nvPr/>
        </p:nvSpPr>
        <p:spPr>
          <a:xfrm>
            <a:off x="5580063" y="3068638"/>
            <a:ext cx="627062" cy="708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4000" kern="0" dirty="0">
                <a:solidFill>
                  <a:srgbClr val="003399"/>
                </a:solidFill>
                <a:latin typeface="Arial"/>
              </a:rPr>
              <a:t>= </a:t>
            </a:r>
            <a:endParaRPr lang="en-US" dirty="0"/>
          </a:p>
        </p:txBody>
      </p:sp>
      <p:grpSp>
        <p:nvGrpSpPr>
          <p:cNvPr id="137229" name="Group 27"/>
          <p:cNvGrpSpPr>
            <a:grpSpLocks/>
          </p:cNvGrpSpPr>
          <p:nvPr/>
        </p:nvGrpSpPr>
        <p:grpSpPr bwMode="auto">
          <a:xfrm>
            <a:off x="6300788" y="2852737"/>
            <a:ext cx="1718932" cy="1243944"/>
            <a:chOff x="3635896" y="2204864"/>
            <a:chExt cx="1719960" cy="1243878"/>
          </a:xfrm>
        </p:grpSpPr>
        <p:sp>
          <p:nvSpPr>
            <p:cNvPr id="29" name="Rectangle 28"/>
            <p:cNvSpPr/>
            <p:nvPr/>
          </p:nvSpPr>
          <p:spPr>
            <a:xfrm>
              <a:off x="3707376" y="2204864"/>
              <a:ext cx="1042896" cy="523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2800" kern="0" dirty="0">
                  <a:solidFill>
                    <a:srgbClr val="003399"/>
                  </a:solidFill>
                  <a:latin typeface="Arial"/>
                </a:rPr>
                <a:t>T</a:t>
              </a:r>
              <a:r>
                <a:rPr lang="en-US" sz="2800" kern="0" baseline="-25000" dirty="0">
                  <a:solidFill>
                    <a:srgbClr val="003399"/>
                  </a:solidFill>
                  <a:latin typeface="Arial"/>
                </a:rPr>
                <a:t>serial </a:t>
              </a:r>
              <a:endParaRPr lang="en-US" sz="2800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780444" y="2925550"/>
              <a:ext cx="1575412" cy="523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rgbClr val="000000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2800" kern="0" dirty="0">
                  <a:solidFill>
                    <a:srgbClr val="003399"/>
                  </a:solidFill>
                  <a:latin typeface="Arial"/>
                </a:rPr>
                <a:t>p  T</a:t>
              </a:r>
              <a:r>
                <a:rPr lang="en-US" sz="2800" kern="0" baseline="-25000" dirty="0">
                  <a:solidFill>
                    <a:srgbClr val="003399"/>
                  </a:solidFill>
                  <a:latin typeface="Arial"/>
                </a:rPr>
                <a:t>parallel</a:t>
              </a:r>
              <a:endParaRPr lang="en-US" sz="2800" dirty="0">
                <a:solidFill>
                  <a:srgbClr val="000000"/>
                </a:solidFill>
              </a:endParaRPr>
            </a:p>
          </p:txBody>
        </p:sp>
        <p:cxnSp>
          <p:nvCxnSpPr>
            <p:cNvPr id="137233" name="Straight Connector 30"/>
            <p:cNvCxnSpPr>
              <a:cxnSpLocks noChangeShapeType="1"/>
            </p:cNvCxnSpPr>
            <p:nvPr/>
          </p:nvCxnSpPr>
          <p:spPr bwMode="auto">
            <a:xfrm>
              <a:off x="3635896" y="2924944"/>
              <a:ext cx="1656184" cy="0"/>
            </a:xfrm>
            <a:prstGeom prst="line">
              <a:avLst/>
            </a:prstGeom>
            <a:noFill/>
            <a:ln w="38100" algn="ctr">
              <a:solidFill>
                <a:srgbClr val="00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35769985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1323975"/>
          </a:xfrm>
        </p:spPr>
        <p:txBody>
          <a:bodyPr/>
          <a:lstStyle/>
          <a:p>
            <a:r>
              <a:rPr lang="en-US" altLang="en-US"/>
              <a:t>Speedups and efficiencies of a parallel program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1382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844675"/>
            <a:ext cx="7804150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390596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1938338"/>
          </a:xfrm>
        </p:spPr>
        <p:txBody>
          <a:bodyPr/>
          <a:lstStyle/>
          <a:p>
            <a:r>
              <a:rPr lang="en-US" altLang="en-US"/>
              <a:t>Speedups and efficiencies of parallel program on different problem sizes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1392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349500"/>
            <a:ext cx="6015038" cy="290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21123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Speedup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140291" name="Picture 2" descr="f02-18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196975"/>
            <a:ext cx="6696075" cy="444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8044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Efficiency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141315" name="Picture 3" descr="f02-19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268413"/>
            <a:ext cx="6419850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083672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Effect of overhead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1476375" y="2420938"/>
            <a:ext cx="6402388" cy="7080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4000" kern="0" dirty="0">
                <a:solidFill>
                  <a:srgbClr val="003399"/>
                </a:solidFill>
                <a:latin typeface="Arial"/>
              </a:rPr>
              <a:t>T</a:t>
            </a:r>
            <a:r>
              <a:rPr lang="en-US" sz="4000" kern="0" baseline="-25000" dirty="0">
                <a:solidFill>
                  <a:srgbClr val="003399"/>
                </a:solidFill>
                <a:latin typeface="Arial"/>
              </a:rPr>
              <a:t>parallel </a:t>
            </a:r>
            <a:r>
              <a:rPr lang="en-US" sz="4000" kern="0" dirty="0">
                <a:solidFill>
                  <a:srgbClr val="003399"/>
                </a:solidFill>
                <a:latin typeface="Arial"/>
              </a:rPr>
              <a:t>= T</a:t>
            </a:r>
            <a:r>
              <a:rPr lang="en-US" sz="4000" kern="0" baseline="-25000" dirty="0">
                <a:solidFill>
                  <a:srgbClr val="003399"/>
                </a:solidFill>
                <a:latin typeface="Arial"/>
              </a:rPr>
              <a:t>serial </a:t>
            </a:r>
            <a:r>
              <a:rPr lang="en-US" sz="4000" kern="0" dirty="0">
                <a:solidFill>
                  <a:srgbClr val="003399"/>
                </a:solidFill>
                <a:latin typeface="Arial"/>
              </a:rPr>
              <a:t> / p + T</a:t>
            </a:r>
            <a:r>
              <a:rPr lang="en-US" sz="4000" kern="0" baseline="-25000" dirty="0">
                <a:solidFill>
                  <a:srgbClr val="003399"/>
                </a:solidFill>
                <a:latin typeface="Arial"/>
              </a:rPr>
              <a:t>overhead</a:t>
            </a:r>
            <a:endParaRPr lang="en-US" sz="4000" baseline="-25000" dirty="0"/>
          </a:p>
        </p:txBody>
      </p:sp>
    </p:spTree>
    <p:extLst>
      <p:ext uri="{BB962C8B-B14F-4D97-AF65-F5344CB8AC3E}">
        <p14:creationId xmlns:p14="http://schemas.microsoft.com/office/powerpoint/2010/main" val="35363989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44386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3382962"/>
          </a:xfrm>
        </p:spPr>
        <p:txBody>
          <a:bodyPr/>
          <a:lstStyle/>
          <a:p>
            <a:r>
              <a:rPr lang="en-US" altLang="en-US"/>
              <a:t>We can parallelize 90% of a serial program.</a:t>
            </a:r>
          </a:p>
          <a:p>
            <a:r>
              <a:rPr lang="en-US" altLang="en-US"/>
              <a:t>Parallelization is “perfect” regardless of the number of cores </a:t>
            </a:r>
            <a:r>
              <a:rPr lang="en-US" altLang="en-US" i="1"/>
              <a:t>p</a:t>
            </a:r>
            <a:r>
              <a:rPr lang="en-US" altLang="en-US"/>
              <a:t> we use.</a:t>
            </a:r>
          </a:p>
          <a:p>
            <a:r>
              <a:rPr lang="en-US" altLang="en-US"/>
              <a:t>T</a:t>
            </a:r>
            <a:r>
              <a:rPr lang="en-US" altLang="en-US" baseline="-25000"/>
              <a:t>serial </a:t>
            </a:r>
            <a:r>
              <a:rPr lang="en-US" altLang="en-US"/>
              <a:t>= 20 seconds</a:t>
            </a:r>
          </a:p>
          <a:p>
            <a:r>
              <a:rPr lang="en-US" altLang="en-US"/>
              <a:t>Runtime  of parallelizable part is 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2124075" y="4652963"/>
            <a:ext cx="4113213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solidFill>
                  <a:srgbClr val="003399"/>
                </a:solidFill>
                <a:latin typeface="Arial"/>
              </a:rPr>
              <a:t>0.9 x T</a:t>
            </a:r>
            <a:r>
              <a:rPr lang="en-US" kern="0" baseline="-25000" dirty="0">
                <a:solidFill>
                  <a:srgbClr val="003399"/>
                </a:solidFill>
                <a:latin typeface="Arial"/>
              </a:rPr>
              <a:t>serial </a:t>
            </a:r>
            <a:r>
              <a:rPr lang="en-US" kern="0" dirty="0">
                <a:solidFill>
                  <a:srgbClr val="003399"/>
                </a:solidFill>
                <a:latin typeface="Arial"/>
              </a:rPr>
              <a:t>/ p = 18 / 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23914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(cont.)</a:t>
            </a:r>
          </a:p>
        </p:txBody>
      </p:sp>
      <p:sp>
        <p:nvSpPr>
          <p:cNvPr id="145410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735262"/>
          </a:xfrm>
        </p:spPr>
        <p:txBody>
          <a:bodyPr/>
          <a:lstStyle/>
          <a:p>
            <a:r>
              <a:rPr lang="en-US" altLang="en-US"/>
              <a:t>Runtime  of “unparallelizable” part is  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Overall parallel run-time is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2555875" y="2060575"/>
            <a:ext cx="2822575" cy="585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solidFill>
                  <a:srgbClr val="003399"/>
                </a:solidFill>
                <a:latin typeface="Arial"/>
              </a:rPr>
              <a:t>0.1 x T</a:t>
            </a:r>
            <a:r>
              <a:rPr lang="en-US" kern="0" baseline="-25000" dirty="0">
                <a:solidFill>
                  <a:srgbClr val="003399"/>
                </a:solidFill>
                <a:latin typeface="Arial"/>
              </a:rPr>
              <a:t>serial  </a:t>
            </a:r>
            <a:r>
              <a:rPr lang="en-US" kern="0" dirty="0">
                <a:solidFill>
                  <a:srgbClr val="003399"/>
                </a:solidFill>
                <a:latin typeface="Arial"/>
              </a:rPr>
              <a:t>= 2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2988" y="4076700"/>
            <a:ext cx="6710362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kern="0" dirty="0">
                <a:solidFill>
                  <a:srgbClr val="C00000"/>
                </a:solidFill>
                <a:latin typeface="Arial"/>
              </a:rPr>
              <a:t>T</a:t>
            </a:r>
            <a:r>
              <a:rPr lang="en-US" sz="2400" kern="0" baseline="-25000" dirty="0">
                <a:solidFill>
                  <a:srgbClr val="C00000"/>
                </a:solidFill>
                <a:latin typeface="Arial"/>
              </a:rPr>
              <a:t>parallel</a:t>
            </a:r>
            <a:r>
              <a:rPr lang="en-US" sz="2400" kern="0" dirty="0">
                <a:solidFill>
                  <a:srgbClr val="C00000"/>
                </a:solidFill>
                <a:latin typeface="Arial"/>
              </a:rPr>
              <a:t> = 0.9 x T</a:t>
            </a:r>
            <a:r>
              <a:rPr lang="en-US" sz="2400" kern="0" baseline="-25000" dirty="0">
                <a:solidFill>
                  <a:srgbClr val="C00000"/>
                </a:solidFill>
                <a:latin typeface="Arial"/>
              </a:rPr>
              <a:t>serial </a:t>
            </a:r>
            <a:r>
              <a:rPr lang="en-US" sz="2400" kern="0" dirty="0">
                <a:solidFill>
                  <a:srgbClr val="C00000"/>
                </a:solidFill>
                <a:latin typeface="Arial"/>
              </a:rPr>
              <a:t>/ p + 0.1 x T</a:t>
            </a:r>
            <a:r>
              <a:rPr lang="en-US" sz="2400" kern="0" baseline="-25000" dirty="0">
                <a:solidFill>
                  <a:srgbClr val="C00000"/>
                </a:solidFill>
                <a:latin typeface="Arial"/>
              </a:rPr>
              <a:t>serial</a:t>
            </a:r>
            <a:r>
              <a:rPr lang="en-US" sz="2400" kern="0" dirty="0">
                <a:solidFill>
                  <a:srgbClr val="C00000"/>
                </a:solidFill>
                <a:latin typeface="Arial"/>
              </a:rPr>
              <a:t>  = 18 / p + 2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27068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(cont.)</a:t>
            </a:r>
          </a:p>
        </p:txBody>
      </p:sp>
      <p:sp>
        <p:nvSpPr>
          <p:cNvPr id="146434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008062"/>
          </a:xfrm>
        </p:spPr>
        <p:txBody>
          <a:bodyPr/>
          <a:lstStyle/>
          <a:p>
            <a:r>
              <a:rPr lang="en-US" altLang="en-US"/>
              <a:t>Speed up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908175" y="2997200"/>
            <a:ext cx="3789363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kern="0" dirty="0">
                <a:solidFill>
                  <a:srgbClr val="C00000"/>
                </a:solidFill>
                <a:latin typeface="Arial"/>
              </a:rPr>
              <a:t>0.9 x T</a:t>
            </a:r>
            <a:r>
              <a:rPr lang="en-US" sz="2400" kern="0" baseline="-25000" dirty="0">
                <a:solidFill>
                  <a:srgbClr val="C00000"/>
                </a:solidFill>
                <a:latin typeface="Arial"/>
              </a:rPr>
              <a:t>serial </a:t>
            </a:r>
            <a:r>
              <a:rPr lang="en-US" sz="2400" kern="0" dirty="0">
                <a:solidFill>
                  <a:srgbClr val="C00000"/>
                </a:solidFill>
                <a:latin typeface="Arial"/>
              </a:rPr>
              <a:t>/ p + 0.1 x T</a:t>
            </a:r>
            <a:r>
              <a:rPr lang="en-US" sz="2400" kern="0" baseline="-25000" dirty="0">
                <a:solidFill>
                  <a:srgbClr val="C00000"/>
                </a:solidFill>
                <a:latin typeface="Arial"/>
              </a:rPr>
              <a:t>serial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48038" y="2349500"/>
            <a:ext cx="86042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kern="0" dirty="0">
                <a:solidFill>
                  <a:srgbClr val="C00000"/>
                </a:solidFill>
                <a:latin typeface="Arial"/>
              </a:rPr>
              <a:t>T</a:t>
            </a:r>
            <a:r>
              <a:rPr lang="en-US" sz="2400" kern="0" baseline="-25000" dirty="0">
                <a:solidFill>
                  <a:srgbClr val="C00000"/>
                </a:solidFill>
                <a:latin typeface="Arial"/>
              </a:rPr>
              <a:t>serial</a:t>
            </a:r>
            <a:endParaRPr lang="en-US" sz="2400" baseline="-25000" dirty="0"/>
          </a:p>
        </p:txBody>
      </p:sp>
      <p:sp>
        <p:nvSpPr>
          <p:cNvPr id="7" name="Rectangle 6"/>
          <p:cNvSpPr/>
          <p:nvPr/>
        </p:nvSpPr>
        <p:spPr>
          <a:xfrm>
            <a:off x="971550" y="2708275"/>
            <a:ext cx="812800" cy="585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solidFill>
                  <a:srgbClr val="C00000"/>
                </a:solidFill>
                <a:latin typeface="Arial"/>
              </a:rPr>
              <a:t>S =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724525" y="2708275"/>
            <a:ext cx="425450" cy="5857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solidFill>
                  <a:srgbClr val="C00000"/>
                </a:solidFill>
                <a:latin typeface="Arial"/>
              </a:rPr>
              <a:t>=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300788" y="2997200"/>
            <a:ext cx="1474787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000000"/>
              </a:buClr>
              <a:buSzPct val="60000"/>
              <a:buFont typeface="Wingdings" pitchFamily="2" charset="2"/>
              <a:buNone/>
              <a:defRPr/>
            </a:pPr>
            <a:r>
              <a:rPr lang="en-US" sz="2400" kern="0" dirty="0">
                <a:solidFill>
                  <a:srgbClr val="C00000"/>
                </a:solidFill>
                <a:latin typeface="Arial"/>
              </a:rPr>
              <a:t>18 / p + 2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32588" y="2420938"/>
            <a:ext cx="527050" cy="4619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kern="0" dirty="0">
                <a:solidFill>
                  <a:srgbClr val="C00000"/>
                </a:solidFill>
                <a:latin typeface="Arial"/>
              </a:rPr>
              <a:t>20</a:t>
            </a:r>
            <a:endParaRPr lang="en-US" dirty="0"/>
          </a:p>
        </p:txBody>
      </p:sp>
      <p:cxnSp>
        <p:nvCxnSpPr>
          <p:cNvPr id="146442" name="Straight Connector 11"/>
          <p:cNvCxnSpPr>
            <a:cxnSpLocks noChangeShapeType="1"/>
          </p:cNvCxnSpPr>
          <p:nvPr/>
        </p:nvCxnSpPr>
        <p:spPr bwMode="auto">
          <a:xfrm>
            <a:off x="2051050" y="2924175"/>
            <a:ext cx="3600450" cy="0"/>
          </a:xfrm>
          <a:prstGeom prst="line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6443" name="Straight Connector 13"/>
          <p:cNvCxnSpPr>
            <a:cxnSpLocks noChangeShapeType="1"/>
          </p:cNvCxnSpPr>
          <p:nvPr/>
        </p:nvCxnSpPr>
        <p:spPr bwMode="auto">
          <a:xfrm>
            <a:off x="6372225" y="2924175"/>
            <a:ext cx="1295400" cy="0"/>
          </a:xfrm>
          <a:prstGeom prst="line">
            <a:avLst/>
          </a:prstGeom>
          <a:noFill/>
          <a:ln w="28575" algn="ctr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334775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An operating system “process” </a:t>
            </a:r>
            <a:r>
              <a:rPr lang="zh-CN" altLang="en-US" dirty="0"/>
              <a:t>（进程）</a:t>
            </a:r>
            <a:endParaRPr lang="en-US" altLang="en-US" dirty="0"/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An instance of a computer program that is being executed</a:t>
            </a:r>
            <a:r>
              <a:rPr lang="zh-CN" altLang="en-US" dirty="0"/>
              <a:t>（进程是程序的一个运行着实例）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Components of a process:</a:t>
            </a:r>
          </a:p>
          <a:p>
            <a:pPr lvl="1"/>
            <a:r>
              <a:rPr lang="en-US" altLang="en-US" dirty="0"/>
              <a:t>The executable machine language program.</a:t>
            </a:r>
          </a:p>
          <a:p>
            <a:pPr lvl="1"/>
            <a:r>
              <a:rPr lang="en-US" altLang="en-US" dirty="0"/>
              <a:t>A block of memory.</a:t>
            </a:r>
          </a:p>
          <a:p>
            <a:pPr lvl="1"/>
            <a:r>
              <a:rPr lang="en-US" altLang="en-US" dirty="0"/>
              <a:t>Descriptors of resources the OS has allocated to the process.</a:t>
            </a:r>
          </a:p>
          <a:p>
            <a:pPr lvl="1"/>
            <a:r>
              <a:rPr lang="en-US" altLang="en-US" dirty="0"/>
              <a:t>Security information.</a:t>
            </a:r>
          </a:p>
          <a:p>
            <a:pPr lvl="1"/>
            <a:r>
              <a:rPr lang="en-US" altLang="en-US" dirty="0"/>
              <a:t>Information about the state of the process.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348349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Scalability</a:t>
            </a:r>
          </a:p>
        </p:txBody>
      </p:sp>
      <p:sp>
        <p:nvSpPr>
          <p:cNvPr id="147458" name="Content Placeholder 2"/>
          <p:cNvSpPr>
            <a:spLocks noGrp="1"/>
          </p:cNvSpPr>
          <p:nvPr>
            <p:ph idx="1"/>
          </p:nvPr>
        </p:nvSpPr>
        <p:spPr>
          <a:xfrm>
            <a:off x="611188" y="981075"/>
            <a:ext cx="8270875" cy="5111750"/>
          </a:xfrm>
        </p:spPr>
        <p:txBody>
          <a:bodyPr/>
          <a:lstStyle/>
          <a:p>
            <a:r>
              <a:rPr lang="en-US" altLang="en-US" sz="2800"/>
              <a:t>In general, a problem is </a:t>
            </a:r>
            <a:r>
              <a:rPr lang="en-US" altLang="en-US" sz="2800" i="1">
                <a:solidFill>
                  <a:srgbClr val="0066FF"/>
                </a:solidFill>
              </a:rPr>
              <a:t>scalable</a:t>
            </a:r>
            <a:r>
              <a:rPr lang="en-US" altLang="en-US" sz="2800"/>
              <a:t> if it can handle ever increasing problem sizes.</a:t>
            </a:r>
          </a:p>
          <a:p>
            <a:r>
              <a:rPr lang="en-US" altLang="en-US" sz="2800"/>
              <a:t>If we increase the number of processes/threads and keep the efficiency fixed without increasing problem size, the problem is </a:t>
            </a:r>
            <a:r>
              <a:rPr lang="en-US" altLang="en-US" sz="2800" i="1">
                <a:solidFill>
                  <a:srgbClr val="0066FF"/>
                </a:solidFill>
              </a:rPr>
              <a:t>strongly scalable</a:t>
            </a:r>
            <a:r>
              <a:rPr lang="en-US" altLang="en-US" sz="2800"/>
              <a:t>.</a:t>
            </a:r>
          </a:p>
          <a:p>
            <a:r>
              <a:rPr lang="en-US" altLang="en-US" sz="2800"/>
              <a:t>If we keep the efficiency fixed by increasing the problem size at the same rate as we increase the number of processes/threads, the problem is </a:t>
            </a:r>
            <a:r>
              <a:rPr lang="en-US" altLang="en-US" sz="2800" i="1">
                <a:solidFill>
                  <a:srgbClr val="0066FF"/>
                </a:solidFill>
              </a:rPr>
              <a:t>weakly scalable</a:t>
            </a:r>
            <a:r>
              <a:rPr lang="en-US" altLang="en-US" sz="280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24340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1" name="Picture 2" descr="analog clocks,clipped images,clocks,cropped images,cropped pictures,icons,PNG,timepieces,times,transparent background,wall cloc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565400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8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Taking Timings </a:t>
            </a:r>
            <a:r>
              <a:rPr lang="zh-CN" altLang="en-US"/>
              <a:t>计时</a:t>
            </a:r>
            <a:endParaRPr lang="en-US" altLang="en-US"/>
          </a:p>
        </p:txBody>
      </p:sp>
      <p:sp>
        <p:nvSpPr>
          <p:cNvPr id="148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What is time?</a:t>
            </a:r>
          </a:p>
          <a:p>
            <a:r>
              <a:rPr lang="en-US" altLang="en-US"/>
              <a:t>Start to finish?</a:t>
            </a:r>
          </a:p>
          <a:p>
            <a:r>
              <a:rPr lang="en-US" altLang="en-US"/>
              <a:t>A program segment of interest?</a:t>
            </a:r>
          </a:p>
          <a:p>
            <a:r>
              <a:rPr lang="en-US" altLang="en-US"/>
              <a:t>CPU time?</a:t>
            </a:r>
          </a:p>
          <a:p>
            <a:r>
              <a:rPr lang="en-US" altLang="en-US"/>
              <a:t>Wall clock time?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115993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Taking Timings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149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628775"/>
            <a:ext cx="8101013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651500" y="1196975"/>
            <a:ext cx="1692275" cy="904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+mn-lt"/>
              </a:rPr>
              <a:t>theoretical 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rgbClr val="00B050"/>
                </a:solidFill>
                <a:latin typeface="+mn-lt"/>
              </a:rPr>
              <a:t>function</a:t>
            </a:r>
          </a:p>
        </p:txBody>
      </p:sp>
      <p:sp>
        <p:nvSpPr>
          <p:cNvPr id="149509" name="Freeform 6"/>
          <p:cNvSpPr>
            <a:spLocks noChangeArrowheads="1"/>
          </p:cNvSpPr>
          <p:nvPr/>
        </p:nvSpPr>
        <p:spPr bwMode="auto">
          <a:xfrm>
            <a:off x="3513138" y="1509713"/>
            <a:ext cx="2117725" cy="725487"/>
          </a:xfrm>
          <a:custGeom>
            <a:avLst/>
            <a:gdLst>
              <a:gd name="T0" fmla="*/ 2119086 w 2119086"/>
              <a:gd name="T1" fmla="*/ 0 h 725714"/>
              <a:gd name="T2" fmla="*/ 1045029 w 2119086"/>
              <a:gd name="T3" fmla="*/ 43543 h 725714"/>
              <a:gd name="T4" fmla="*/ 1538514 w 2119086"/>
              <a:gd name="T5" fmla="*/ 493485 h 725714"/>
              <a:gd name="T6" fmla="*/ 464457 w 2119086"/>
              <a:gd name="T7" fmla="*/ 362857 h 725714"/>
              <a:gd name="T8" fmla="*/ 0 w 2119086"/>
              <a:gd name="T9" fmla="*/ 725714 h 72571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19086"/>
              <a:gd name="T16" fmla="*/ 0 h 725714"/>
              <a:gd name="T17" fmla="*/ 2119086 w 2119086"/>
              <a:gd name="T18" fmla="*/ 725714 h 72571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19086" h="725714">
                <a:moveTo>
                  <a:pt x="2119086" y="0"/>
                </a:moveTo>
                <a:lnTo>
                  <a:pt x="1045029" y="43543"/>
                </a:lnTo>
                <a:cubicBezTo>
                  <a:pt x="948267" y="125791"/>
                  <a:pt x="1635276" y="440266"/>
                  <a:pt x="1538514" y="493485"/>
                </a:cubicBezTo>
                <a:cubicBezTo>
                  <a:pt x="1441752" y="546704"/>
                  <a:pt x="720876" y="324152"/>
                  <a:pt x="464457" y="362857"/>
                </a:cubicBezTo>
                <a:cubicBezTo>
                  <a:pt x="208038" y="401562"/>
                  <a:pt x="104019" y="563638"/>
                  <a:pt x="0" y="725714"/>
                </a:cubicBezTo>
              </a:path>
            </a:pathLst>
          </a:custGeom>
          <a:noFill/>
          <a:ln w="9525" algn="ctr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49510" name="Rectangle 7"/>
          <p:cNvSpPr>
            <a:spLocks noChangeArrowheads="1"/>
          </p:cNvSpPr>
          <p:nvPr/>
        </p:nvSpPr>
        <p:spPr bwMode="auto">
          <a:xfrm>
            <a:off x="1187450" y="4437063"/>
            <a:ext cx="1509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>
                <a:solidFill>
                  <a:srgbClr val="00B050"/>
                </a:solidFill>
                <a:latin typeface="NimbusMonL-Regu-Extend_850"/>
              </a:rPr>
              <a:t>MPI_Wtime</a:t>
            </a:r>
            <a:endParaRPr lang="en-US" altLang="en-US" sz="2000">
              <a:solidFill>
                <a:srgbClr val="00B050"/>
              </a:solidFill>
            </a:endParaRPr>
          </a:p>
        </p:txBody>
      </p:sp>
      <p:sp>
        <p:nvSpPr>
          <p:cNvPr id="149511" name="Rectangle 8"/>
          <p:cNvSpPr>
            <a:spLocks noChangeArrowheads="1"/>
          </p:cNvSpPr>
          <p:nvPr/>
        </p:nvSpPr>
        <p:spPr bwMode="auto">
          <a:xfrm>
            <a:off x="4787900" y="4292600"/>
            <a:ext cx="23606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400">
                <a:solidFill>
                  <a:srgbClr val="00B050"/>
                </a:solidFill>
                <a:latin typeface="NimbusMonL-Regu-Extend_850"/>
              </a:rPr>
              <a:t>omp_get_wtime</a:t>
            </a:r>
            <a:endParaRPr lang="en-US" altLang="en-US" sz="2400">
              <a:solidFill>
                <a:srgbClr val="00B050"/>
              </a:solidFill>
            </a:endParaRPr>
          </a:p>
        </p:txBody>
      </p:sp>
      <p:sp>
        <p:nvSpPr>
          <p:cNvPr id="149512" name="Freeform 9"/>
          <p:cNvSpPr>
            <a:spLocks noChangeArrowheads="1"/>
          </p:cNvSpPr>
          <p:nvPr/>
        </p:nvSpPr>
        <p:spPr bwMode="auto">
          <a:xfrm>
            <a:off x="1860550" y="2540000"/>
            <a:ext cx="1201738" cy="1800225"/>
          </a:xfrm>
          <a:custGeom>
            <a:avLst/>
            <a:gdLst>
              <a:gd name="T0" fmla="*/ 984552 w 1202266"/>
              <a:gd name="T1" fmla="*/ 0 h 1799771"/>
              <a:gd name="T2" fmla="*/ 26609 w 1202266"/>
              <a:gd name="T3" fmla="*/ 493486 h 1799771"/>
              <a:gd name="T4" fmla="*/ 1144209 w 1202266"/>
              <a:gd name="T5" fmla="*/ 551543 h 1799771"/>
              <a:gd name="T6" fmla="*/ 374952 w 1202266"/>
              <a:gd name="T7" fmla="*/ 1799771 h 1799771"/>
              <a:gd name="T8" fmla="*/ 0 60000 65536"/>
              <a:gd name="T9" fmla="*/ 0 60000 65536"/>
              <a:gd name="T10" fmla="*/ 0 60000 65536"/>
              <a:gd name="T11" fmla="*/ 0 60000 65536"/>
              <a:gd name="T12" fmla="*/ 0 w 1202266"/>
              <a:gd name="T13" fmla="*/ 0 h 1799771"/>
              <a:gd name="T14" fmla="*/ 1202266 w 1202266"/>
              <a:gd name="T15" fmla="*/ 1799771 h 179977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2266" h="1799771">
                <a:moveTo>
                  <a:pt x="984552" y="0"/>
                </a:moveTo>
                <a:cubicBezTo>
                  <a:pt x="492276" y="200781"/>
                  <a:pt x="0" y="401562"/>
                  <a:pt x="26609" y="493486"/>
                </a:cubicBezTo>
                <a:cubicBezTo>
                  <a:pt x="53218" y="585410"/>
                  <a:pt x="1086152" y="333829"/>
                  <a:pt x="1144209" y="551543"/>
                </a:cubicBezTo>
                <a:cubicBezTo>
                  <a:pt x="1202266" y="769257"/>
                  <a:pt x="788609" y="1284514"/>
                  <a:pt x="374952" y="1799771"/>
                </a:cubicBezTo>
              </a:path>
            </a:pathLst>
          </a:custGeom>
          <a:noFill/>
          <a:ln w="9525" algn="ctr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49513" name="Freeform 10"/>
          <p:cNvSpPr>
            <a:spLocks noChangeArrowheads="1"/>
          </p:cNvSpPr>
          <p:nvPr/>
        </p:nvSpPr>
        <p:spPr bwMode="auto">
          <a:xfrm>
            <a:off x="3686175" y="2540000"/>
            <a:ext cx="1263650" cy="1755775"/>
          </a:xfrm>
          <a:custGeom>
            <a:avLst/>
            <a:gdLst>
              <a:gd name="T0" fmla="*/ 0 w 1262742"/>
              <a:gd name="T1" fmla="*/ 0 h 1756229"/>
              <a:gd name="T2" fmla="*/ 1059542 w 1262742"/>
              <a:gd name="T3" fmla="*/ 377371 h 1756229"/>
              <a:gd name="T4" fmla="*/ 304800 w 1262742"/>
              <a:gd name="T5" fmla="*/ 580571 h 1756229"/>
              <a:gd name="T6" fmla="*/ 1262742 w 1262742"/>
              <a:gd name="T7" fmla="*/ 1756229 h 1756229"/>
              <a:gd name="T8" fmla="*/ 0 60000 65536"/>
              <a:gd name="T9" fmla="*/ 0 60000 65536"/>
              <a:gd name="T10" fmla="*/ 0 60000 65536"/>
              <a:gd name="T11" fmla="*/ 0 60000 65536"/>
              <a:gd name="T12" fmla="*/ 0 w 1262742"/>
              <a:gd name="T13" fmla="*/ 0 h 1756229"/>
              <a:gd name="T14" fmla="*/ 1262742 w 1262742"/>
              <a:gd name="T15" fmla="*/ 1756229 h 17562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62742" h="1756229">
                <a:moveTo>
                  <a:pt x="0" y="0"/>
                </a:moveTo>
                <a:cubicBezTo>
                  <a:pt x="504371" y="140304"/>
                  <a:pt x="1008742" y="280609"/>
                  <a:pt x="1059542" y="377371"/>
                </a:cubicBezTo>
                <a:cubicBezTo>
                  <a:pt x="1110342" y="474133"/>
                  <a:pt x="270933" y="350761"/>
                  <a:pt x="304800" y="580571"/>
                </a:cubicBezTo>
                <a:cubicBezTo>
                  <a:pt x="338667" y="810381"/>
                  <a:pt x="800704" y="1283305"/>
                  <a:pt x="1262742" y="1756229"/>
                </a:cubicBezTo>
              </a:path>
            </a:pathLst>
          </a:custGeom>
          <a:noFill/>
          <a:ln w="9525" algn="ctr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1294882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Taking Timings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1505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628775"/>
            <a:ext cx="815657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532" name="Oval 5"/>
          <p:cNvSpPr>
            <a:spLocks noChangeArrowheads="1"/>
          </p:cNvSpPr>
          <p:nvPr/>
        </p:nvSpPr>
        <p:spPr bwMode="auto">
          <a:xfrm>
            <a:off x="468313" y="1557338"/>
            <a:ext cx="1366837" cy="431800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70047523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Taking Timings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1515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81075"/>
            <a:ext cx="8497887" cy="488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07375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239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Parallel program</a:t>
            </a:r>
            <a:br>
              <a:rPr lang="en-US" dirty="0"/>
            </a:br>
            <a:r>
              <a:rPr lang="en-US" dirty="0"/>
              <a:t>design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152579" name="Picture 3" descr="C:\Program Files\Microsoft Office\MEDIA\CAGCAT10\j0291984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1341438"/>
            <a:ext cx="1808162" cy="191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91367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1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r>
              <a:rPr lang="en-US" altLang="en-US"/>
              <a:t>Foster’s methodology</a:t>
            </a:r>
          </a:p>
        </p:txBody>
      </p:sp>
      <p:sp>
        <p:nvSpPr>
          <p:cNvPr id="153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>
                <a:solidFill>
                  <a:srgbClr val="FF0000"/>
                </a:solidFill>
              </a:rPr>
              <a:t>Partitioning</a:t>
            </a:r>
            <a:r>
              <a:rPr lang="en-US" altLang="en-US"/>
              <a:t>: divide the computation to be performed and the data operated on by the computation into small tasks. 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The focus here should be on identifying tasks that can be executed in parallel.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995759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Foster’s methodology</a:t>
            </a:r>
          </a:p>
        </p:txBody>
      </p:sp>
      <p:sp>
        <p:nvSpPr>
          <p:cNvPr id="1546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SzPct val="100000"/>
              <a:buFont typeface="Arial" panose="020B0604020202020204" pitchFamily="34" charset="0"/>
              <a:buAutoNum type="arabicPeriod" startAt="2"/>
            </a:pPr>
            <a:r>
              <a:rPr lang="en-US" altLang="en-US">
                <a:solidFill>
                  <a:srgbClr val="FF0000"/>
                </a:solidFill>
              </a:rPr>
              <a:t>Communication</a:t>
            </a:r>
            <a:r>
              <a:rPr lang="en-US" altLang="en-US"/>
              <a:t>: determine what communication needs to be carried out among the tasks identified in the previous step.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154628" name="Picture 2" descr="communications,phones,Photographs,receivers,telecommunications,telephone receivers,telepho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0257" y="3260726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100557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Foster’s methodology</a:t>
            </a:r>
          </a:p>
        </p:txBody>
      </p:sp>
      <p:sp>
        <p:nvSpPr>
          <p:cNvPr id="155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SzPct val="100000"/>
              <a:buFont typeface="Arial" panose="020B0604020202020204" pitchFamily="34" charset="0"/>
              <a:buAutoNum type="arabicPeriod" startAt="3"/>
            </a:pPr>
            <a:r>
              <a:rPr lang="en-US" altLang="en-US">
                <a:solidFill>
                  <a:srgbClr val="FF0000"/>
                </a:solidFill>
              </a:rPr>
              <a:t>Agglomeration or aggregation</a:t>
            </a:r>
            <a:r>
              <a:rPr lang="en-US" altLang="en-US"/>
              <a:t>: combine tasks and communications identified in the first step into larger tasks. 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For example, if task A must be executed before task B can be executed, it may make sense to aggregate them into a single composite task.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367146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Foster’s methodology</a:t>
            </a:r>
          </a:p>
        </p:txBody>
      </p:sp>
      <p:sp>
        <p:nvSpPr>
          <p:cNvPr id="1566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SzPct val="100000"/>
              <a:buFont typeface="Arial" panose="020B0604020202020204" pitchFamily="34" charset="0"/>
              <a:buAutoNum type="arabicPeriod" startAt="4"/>
            </a:pPr>
            <a:r>
              <a:rPr lang="en-US" altLang="en-US">
                <a:solidFill>
                  <a:srgbClr val="FF0000"/>
                </a:solidFill>
              </a:rPr>
              <a:t>Mapping</a:t>
            </a:r>
            <a:r>
              <a:rPr lang="en-US" altLang="en-US"/>
              <a:t>: assign the composite tasks identified in the previous step to processes/threads.</a:t>
            </a:r>
            <a:br>
              <a:rPr lang="en-US" altLang="en-US"/>
            </a:br>
            <a:br>
              <a:rPr lang="en-US" altLang="en-US"/>
            </a:br>
            <a:r>
              <a:rPr lang="en-US" altLang="en-US"/>
              <a:t>This should be done so that communication is minimized, and each process/thread gets roughly the same amount of work.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8316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Multitasking </a:t>
            </a:r>
            <a:r>
              <a:rPr lang="zh-CN" altLang="en-US" dirty="0"/>
              <a:t>（多任务）</a:t>
            </a:r>
            <a:endParaRPr lang="en-US" altLang="en-US" dirty="0"/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Gives the illusion that a single processor system is running multiple programs simultaneously.</a:t>
            </a:r>
          </a:p>
          <a:p>
            <a:r>
              <a:rPr lang="en-US" altLang="en-US" dirty="0"/>
              <a:t>Each process takes turns running. (</a:t>
            </a:r>
            <a:r>
              <a:rPr lang="en-US" altLang="en-US" b="1" dirty="0"/>
              <a:t>time slice</a:t>
            </a:r>
            <a:r>
              <a:rPr lang="en-US" altLang="en-US" dirty="0"/>
              <a:t>)</a:t>
            </a:r>
          </a:p>
          <a:p>
            <a:r>
              <a:rPr lang="en-US" altLang="en-US" dirty="0"/>
              <a:t>After its time is up, it waits until it has a turn again. (</a:t>
            </a:r>
            <a:r>
              <a:rPr lang="en-US" altLang="en-US" b="1" dirty="0"/>
              <a:t>blocks</a:t>
            </a:r>
            <a:r>
              <a:rPr lang="zh-CN" altLang="en-US" b="1" dirty="0"/>
              <a:t>阻塞</a:t>
            </a:r>
            <a:r>
              <a:rPr lang="en-US" altLang="en-US" dirty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64277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- histogram</a:t>
            </a:r>
          </a:p>
        </p:txBody>
      </p:sp>
      <p:sp>
        <p:nvSpPr>
          <p:cNvPr id="157698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439862"/>
          </a:xfrm>
        </p:spPr>
        <p:txBody>
          <a:bodyPr/>
          <a:lstStyle/>
          <a:p>
            <a:r>
              <a:rPr lang="en-US" altLang="en-US"/>
              <a:t>1.3,2.9,0.4,0.3,1.3,4.4,1.7,0.4,3.2,0.3,4.9,2.4,3.1,4.4,3.9,0.4,4.2,4.5,4.9,0.9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157700" name="Picture 5" descr="f02-20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492375"/>
            <a:ext cx="5973763" cy="309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320135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Serial program - input</a:t>
            </a:r>
          </a:p>
        </p:txBody>
      </p:sp>
      <p:sp>
        <p:nvSpPr>
          <p:cNvPr id="1587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/>
              <a:t>The number of measurements: </a:t>
            </a:r>
            <a:r>
              <a:rPr lang="en-US" altLang="en-US">
                <a:solidFill>
                  <a:srgbClr val="00B050"/>
                </a:solidFill>
              </a:rPr>
              <a:t>data_count</a:t>
            </a:r>
          </a:p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/>
              <a:t>An array of data_count floats: </a:t>
            </a:r>
            <a:r>
              <a:rPr lang="en-US" altLang="en-US">
                <a:solidFill>
                  <a:srgbClr val="00B050"/>
                </a:solidFill>
              </a:rPr>
              <a:t>data</a:t>
            </a:r>
          </a:p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/>
              <a:t>The minimum value for the bin containing the smallest values: </a:t>
            </a:r>
            <a:r>
              <a:rPr lang="en-US" altLang="en-US">
                <a:solidFill>
                  <a:srgbClr val="00B050"/>
                </a:solidFill>
              </a:rPr>
              <a:t>min_meas</a:t>
            </a:r>
          </a:p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/>
              <a:t>The maximum value for the bin containing the largest values: </a:t>
            </a:r>
            <a:r>
              <a:rPr lang="en-US" altLang="en-US">
                <a:solidFill>
                  <a:srgbClr val="00B050"/>
                </a:solidFill>
              </a:rPr>
              <a:t>max_meas</a:t>
            </a:r>
          </a:p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/>
              <a:t>The number of bins: </a:t>
            </a:r>
            <a:r>
              <a:rPr lang="en-US" altLang="en-US">
                <a:solidFill>
                  <a:srgbClr val="00B050"/>
                </a:solidFill>
              </a:rPr>
              <a:t>bin_count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48430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Serial program - output</a:t>
            </a:r>
          </a:p>
        </p:txBody>
      </p:sp>
      <p:sp>
        <p:nvSpPr>
          <p:cNvPr id="1597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 dirty="0" err="1">
                <a:solidFill>
                  <a:srgbClr val="00B050"/>
                </a:solidFill>
              </a:rPr>
              <a:t>bin_maxes</a:t>
            </a:r>
            <a:r>
              <a:rPr lang="en-US" altLang="en-US" dirty="0"/>
              <a:t> : an array of </a:t>
            </a:r>
            <a:r>
              <a:rPr lang="en-US" altLang="en-US" dirty="0" err="1"/>
              <a:t>bin_count</a:t>
            </a:r>
            <a:r>
              <a:rPr lang="en-US" altLang="en-US" dirty="0"/>
              <a:t> floats, </a:t>
            </a:r>
            <a:r>
              <a:rPr lang="zh-CN" altLang="en-US" dirty="0"/>
              <a:t>每个桶的上界</a:t>
            </a:r>
            <a:br>
              <a:rPr lang="en-US" altLang="en-US" dirty="0"/>
            </a:br>
            <a:endParaRPr lang="en-US" altLang="en-US" dirty="0"/>
          </a:p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 dirty="0" err="1">
                <a:solidFill>
                  <a:srgbClr val="00B050"/>
                </a:solidFill>
              </a:rPr>
              <a:t>bin_counts</a:t>
            </a:r>
            <a:r>
              <a:rPr lang="en-US" altLang="en-US" dirty="0"/>
              <a:t> : an array of </a:t>
            </a:r>
            <a:r>
              <a:rPr lang="en-US" altLang="en-US" dirty="0" err="1"/>
              <a:t>bin_count</a:t>
            </a:r>
            <a:r>
              <a:rPr lang="en-US" altLang="en-US" dirty="0"/>
              <a:t> </a:t>
            </a:r>
            <a:r>
              <a:rPr lang="en-US" altLang="en-US" dirty="0" err="1"/>
              <a:t>ints</a:t>
            </a:r>
            <a:r>
              <a:rPr lang="zh-CN" altLang="en-US" dirty="0"/>
              <a:t>，每个桶的数据个数</a:t>
            </a:r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834817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69" name="Title 3"/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1323975"/>
          </a:xfrm>
        </p:spPr>
        <p:txBody>
          <a:bodyPr/>
          <a:lstStyle/>
          <a:p>
            <a:r>
              <a:rPr lang="en-US" altLang="en-US"/>
              <a:t>First two stages of Foster’s Methodology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160771" name="Picture 2" descr="f02-21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05038"/>
            <a:ext cx="8208963" cy="1871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3214023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3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/>
              <a:t>Alternative definition of tasks and communication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161795" name="Picture 3" descr="f02-22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73238"/>
            <a:ext cx="8397875" cy="295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517517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Adding the local arrays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162819" name="Picture 3" descr="f02-23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484313"/>
            <a:ext cx="677227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899370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Concluding Remarks (2)</a:t>
            </a:r>
          </a:p>
        </p:txBody>
      </p:sp>
      <p:sp>
        <p:nvSpPr>
          <p:cNvPr id="163842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Serial systems</a:t>
            </a:r>
          </a:p>
          <a:p>
            <a:pPr lvl="1"/>
            <a:r>
              <a:rPr lang="en-US" altLang="en-US"/>
              <a:t>The standard model of computer hardware has been the von Neumann architecture.</a:t>
            </a:r>
          </a:p>
          <a:p>
            <a:r>
              <a:rPr lang="en-US" altLang="en-US"/>
              <a:t>Parallel hardware</a:t>
            </a:r>
          </a:p>
          <a:p>
            <a:pPr lvl="1"/>
            <a:r>
              <a:rPr lang="en-US" altLang="en-US"/>
              <a:t>Flynn’s taxonomy.</a:t>
            </a:r>
          </a:p>
          <a:p>
            <a:r>
              <a:rPr lang="en-US" altLang="en-US"/>
              <a:t>Parallel software</a:t>
            </a:r>
          </a:p>
          <a:p>
            <a:pPr lvl="1"/>
            <a:r>
              <a:rPr lang="en-US" altLang="en-US"/>
              <a:t>We focus on software for homogeneous MIMD systems, consisting of a single program that obtains parallelism by branching.</a:t>
            </a:r>
          </a:p>
          <a:p>
            <a:pPr lvl="1"/>
            <a:r>
              <a:rPr lang="en-US" altLang="en-US"/>
              <a:t> SPMD programs.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1100342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Concluding Remarks (3)</a:t>
            </a:r>
          </a:p>
        </p:txBody>
      </p:sp>
      <p:sp>
        <p:nvSpPr>
          <p:cNvPr id="1648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Input and Output</a:t>
            </a:r>
          </a:p>
          <a:p>
            <a:pPr lvl="1"/>
            <a:r>
              <a:rPr lang="en-US" altLang="en-US"/>
              <a:t>We’ll write programs in which one process or thread can access stdin, and all processes can access stdout and stderr. </a:t>
            </a:r>
          </a:p>
          <a:p>
            <a:pPr lvl="1"/>
            <a:r>
              <a:rPr lang="en-US" altLang="en-US"/>
              <a:t>However, because of nondeterminism, except for debug output we’ll usually have a single process or thread accessing stdout.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00129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Concluding Remarks (3)</a:t>
            </a:r>
          </a:p>
        </p:txBody>
      </p:sp>
      <p:sp>
        <p:nvSpPr>
          <p:cNvPr id="1658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Performance</a:t>
            </a:r>
          </a:p>
          <a:p>
            <a:pPr lvl="1"/>
            <a:r>
              <a:rPr lang="en-US" altLang="en-US"/>
              <a:t>Speedup</a:t>
            </a:r>
          </a:p>
          <a:p>
            <a:pPr lvl="1"/>
            <a:r>
              <a:rPr lang="en-US" altLang="en-US"/>
              <a:t>Efficiency</a:t>
            </a:r>
          </a:p>
          <a:p>
            <a:pPr lvl="1"/>
            <a:r>
              <a:rPr lang="en-US" altLang="en-US"/>
              <a:t>Amdahl’s law</a:t>
            </a:r>
          </a:p>
          <a:p>
            <a:pPr lvl="1"/>
            <a:r>
              <a:rPr lang="en-US" altLang="en-US"/>
              <a:t>Scalability</a:t>
            </a:r>
          </a:p>
          <a:p>
            <a:r>
              <a:rPr lang="en-US" altLang="en-US"/>
              <a:t>Parallel Program Design</a:t>
            </a:r>
          </a:p>
          <a:p>
            <a:pPr lvl="1"/>
            <a:r>
              <a:rPr lang="en-US" altLang="en-US"/>
              <a:t>Foster’s methodology</a:t>
            </a:r>
          </a:p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6311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Threading</a:t>
            </a:r>
            <a:r>
              <a:rPr lang="zh-CN" altLang="en-US" dirty="0"/>
              <a:t>（线程）</a:t>
            </a:r>
            <a:r>
              <a:rPr lang="en-US" altLang="en-US" dirty="0"/>
              <a:t> 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Threads are contained within processes.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They allow programmers to </a:t>
            </a:r>
            <a:r>
              <a:rPr lang="en-US" altLang="en-US" b="1" dirty="0"/>
              <a:t>divide</a:t>
            </a:r>
            <a:r>
              <a:rPr lang="en-US" altLang="en-US" dirty="0"/>
              <a:t> their </a:t>
            </a:r>
            <a:r>
              <a:rPr lang="en-US" altLang="en-US" b="1" dirty="0"/>
              <a:t>programs</a:t>
            </a:r>
            <a:r>
              <a:rPr lang="en-US" altLang="en-US" dirty="0"/>
              <a:t> into (more or less) independent </a:t>
            </a:r>
            <a:r>
              <a:rPr lang="en-US" altLang="en-US" b="1" dirty="0"/>
              <a:t>tasks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The hope is that when one thread blocks because it is waiting on a resource, another will have work to do and can run.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15409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916113"/>
            <a:ext cx="7180262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process and two threads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33796" name="Text Box 8"/>
          <p:cNvSpPr txBox="1">
            <a:spLocks noChangeArrowheads="1"/>
          </p:cNvSpPr>
          <p:nvPr/>
        </p:nvSpPr>
        <p:spPr bwMode="auto">
          <a:xfrm>
            <a:off x="3779838" y="5661025"/>
            <a:ext cx="1338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Arial" panose="020B0604020202020204" pitchFamily="34" charset="0"/>
              </a:rPr>
              <a:t>Figure 2.2</a:t>
            </a:r>
            <a:endParaRPr lang="en-GB" altLang="en-US" sz="200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16013" y="1484313"/>
            <a:ext cx="2359025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</a:rPr>
              <a:t>the “master” thread</a:t>
            </a:r>
            <a:endParaRPr lang="en-US" sz="20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3798" name="Straight Arrow Connector 8"/>
          <p:cNvCxnSpPr>
            <a:cxnSpLocks noChangeShapeType="1"/>
          </p:cNvCxnSpPr>
          <p:nvPr/>
        </p:nvCxnSpPr>
        <p:spPr bwMode="auto">
          <a:xfrm rot="5400000">
            <a:off x="1331913" y="2132013"/>
            <a:ext cx="792162" cy="360362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Rectangle 10"/>
          <p:cNvSpPr/>
          <p:nvPr/>
        </p:nvSpPr>
        <p:spPr>
          <a:xfrm>
            <a:off x="611188" y="4292600"/>
            <a:ext cx="2065337" cy="769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</a:rPr>
              <a:t>starting a thread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</a:rPr>
              <a:t>Is called </a:t>
            </a:r>
            <a:r>
              <a:rPr lang="en-US" sz="2000" b="1" i="1" u="sng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</a:rPr>
              <a:t>fork</a:t>
            </a:r>
            <a:r>
              <a:rPr lang="en-US" sz="2000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</a:rPr>
              <a:t>ing</a:t>
            </a:r>
            <a:endParaRPr lang="en-US" sz="2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3800" name="Straight Arrow Connector 12"/>
          <p:cNvCxnSpPr>
            <a:cxnSpLocks noChangeShapeType="1"/>
          </p:cNvCxnSpPr>
          <p:nvPr/>
        </p:nvCxnSpPr>
        <p:spPr bwMode="auto">
          <a:xfrm rot="5400000" flipH="1" flipV="1">
            <a:off x="1512094" y="3680619"/>
            <a:ext cx="1079500" cy="144462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1" name="Straight Arrow Connector 14"/>
          <p:cNvCxnSpPr>
            <a:cxnSpLocks noChangeShapeType="1"/>
          </p:cNvCxnSpPr>
          <p:nvPr/>
        </p:nvCxnSpPr>
        <p:spPr bwMode="auto">
          <a:xfrm rot="5400000" flipH="1" flipV="1">
            <a:off x="1691482" y="3572669"/>
            <a:ext cx="1081087" cy="504825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Rectangle 15"/>
          <p:cNvSpPr/>
          <p:nvPr/>
        </p:nvSpPr>
        <p:spPr>
          <a:xfrm>
            <a:off x="6084888" y="4076700"/>
            <a:ext cx="2462212" cy="769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</a:rPr>
              <a:t>terminating a thread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</a:rPr>
              <a:t>Is called </a:t>
            </a:r>
            <a:r>
              <a:rPr lang="en-US" sz="2000" b="1" i="1" u="sng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</a:rPr>
              <a:t>join</a:t>
            </a:r>
            <a:r>
              <a:rPr lang="en-US" sz="2000" b="1" i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</a:rPr>
              <a:t>ing</a:t>
            </a:r>
            <a:endParaRPr lang="en-US" sz="2000" b="1" i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33803" name="Straight Arrow Connector 17"/>
          <p:cNvCxnSpPr>
            <a:cxnSpLocks noChangeShapeType="1"/>
          </p:cNvCxnSpPr>
          <p:nvPr/>
        </p:nvCxnSpPr>
        <p:spPr bwMode="auto">
          <a:xfrm rot="16200000" flipV="1">
            <a:off x="6192044" y="3248819"/>
            <a:ext cx="936625" cy="865187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4" name="Straight Arrow Connector 19"/>
          <p:cNvCxnSpPr>
            <a:cxnSpLocks noChangeShapeType="1"/>
          </p:cNvCxnSpPr>
          <p:nvPr/>
        </p:nvCxnSpPr>
        <p:spPr bwMode="auto">
          <a:xfrm rot="16200000" flipV="1">
            <a:off x="6480175" y="3536951"/>
            <a:ext cx="865187" cy="360362"/>
          </a:xfrm>
          <a:prstGeom prst="straightConnector1">
            <a:avLst/>
          </a:prstGeom>
          <a:noFill/>
          <a:ln w="9525" algn="ctr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72336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239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Modifications to the von </a:t>
            </a:r>
            <a:r>
              <a:rPr lang="en-US" dirty="0" err="1"/>
              <a:t>neumann</a:t>
            </a:r>
            <a:r>
              <a:rPr lang="en-US" dirty="0"/>
              <a:t> model </a:t>
            </a:r>
            <a:r>
              <a:rPr lang="zh-CN" altLang="en-US" dirty="0"/>
              <a:t>（对冯诺依曼模型的改进）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34819" name="Picture 3" descr="C:\Documents and Settings\liszka\Local Settings\Temporary Internet Files\Content.IE5\1G3WK4XC\MC900433867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1628775"/>
            <a:ext cx="1827213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9363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Basics of caching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628650" y="1721708"/>
            <a:ext cx="4127988" cy="4455255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A collection of memory locations that can be accessed in less time than some other memory locations.</a:t>
            </a:r>
          </a:p>
          <a:p>
            <a:endParaRPr lang="en-US" altLang="en-US" dirty="0"/>
          </a:p>
          <a:p>
            <a:r>
              <a:rPr lang="en-US" altLang="en-US" dirty="0"/>
              <a:t>A CPU cache is typically located on the chip</a:t>
            </a:r>
            <a:r>
              <a:rPr lang="en-US" altLang="zh-CN" dirty="0"/>
              <a:t>set</a:t>
            </a:r>
            <a:r>
              <a:rPr lang="en-US" altLang="en-US" dirty="0"/>
              <a:t>, or one that can be accessed much faster than ordinary memory.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436" y="701546"/>
            <a:ext cx="3235569" cy="26477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51849" y="3908162"/>
            <a:ext cx="37103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rectangle on the </a:t>
            </a:r>
            <a:r>
              <a:rPr lang="en-US" sz="2000" b="1" dirty="0"/>
              <a:t>left</a:t>
            </a:r>
            <a:r>
              <a:rPr lang="en-US" sz="2000" dirty="0"/>
              <a:t> is a CPU</a:t>
            </a:r>
          </a:p>
          <a:p>
            <a:r>
              <a:rPr lang="en-US" sz="2000" dirty="0"/>
              <a:t>The rectangle on the </a:t>
            </a:r>
            <a:r>
              <a:rPr lang="en-US" sz="2000" b="1" dirty="0"/>
              <a:t>right</a:t>
            </a:r>
            <a:r>
              <a:rPr lang="en-US" sz="2000" dirty="0"/>
              <a:t> is a (level 2) cache</a:t>
            </a:r>
          </a:p>
          <a:p>
            <a:endParaRPr lang="en-US" sz="2000" dirty="0"/>
          </a:p>
          <a:p>
            <a:r>
              <a:rPr lang="en-US" sz="2000" dirty="0"/>
              <a:t>A level 2 cache (L2 cache) is a CPU cache memory that is located outside and separate from the microprocessor chip core</a:t>
            </a:r>
          </a:p>
        </p:txBody>
      </p:sp>
    </p:spTree>
    <p:extLst>
      <p:ext uri="{BB962C8B-B14F-4D97-AF65-F5344CB8AC3E}">
        <p14:creationId xmlns:p14="http://schemas.microsoft.com/office/powerpoint/2010/main" val="42766959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Principle of locality</a:t>
            </a:r>
            <a:r>
              <a:rPr lang="zh-CN" altLang="en-US" dirty="0"/>
              <a:t>（局部性）</a:t>
            </a:r>
            <a:endParaRPr lang="en-US" altLang="en-US" dirty="0"/>
          </a:p>
        </p:txBody>
      </p:sp>
      <p:sp>
        <p:nvSpPr>
          <p:cNvPr id="368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Accessing one location is followed by an access of a nearby location.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b="1" dirty="0"/>
              <a:t>Spatial locality </a:t>
            </a:r>
            <a:r>
              <a:rPr lang="zh-CN" altLang="en-US" b="1" dirty="0"/>
              <a:t>空间局部性</a:t>
            </a:r>
            <a:r>
              <a:rPr lang="en-US" altLang="en-US" b="1" dirty="0"/>
              <a:t> </a:t>
            </a:r>
            <a:r>
              <a:rPr lang="en-US" altLang="en-US" dirty="0"/>
              <a:t>– accessing a nearby location.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b="1" dirty="0"/>
              <a:t>Temporal locality </a:t>
            </a:r>
            <a:r>
              <a:rPr lang="zh-CN" altLang="en-US" b="1" dirty="0"/>
              <a:t>时间局部性</a:t>
            </a:r>
            <a:r>
              <a:rPr lang="en-US" altLang="en-US" b="1" dirty="0"/>
              <a:t> </a:t>
            </a:r>
            <a:r>
              <a:rPr lang="en-US" altLang="en-US" dirty="0"/>
              <a:t>– accessing in the near future.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2360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8988" y="2853349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5400" b="0" dirty="0">
                <a:latin typeface="黑体" panose="02010609060101010101" pitchFamily="49" charset="-122"/>
                <a:ea typeface="黑体" panose="02010609060101010101" pitchFamily="49" charset="-122"/>
              </a:rPr>
              <a:t>    并行硬件和软件</a:t>
            </a:r>
            <a:endParaRPr lang="en-US" sz="5400" b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12262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Principle of locality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00558" y="2244292"/>
            <a:ext cx="7886700" cy="29484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3200" dirty="0">
                <a:latin typeface="+mj-lt"/>
              </a:rPr>
              <a:t>float z[1000]; //</a:t>
            </a:r>
            <a:r>
              <a:rPr lang="zh-CN" altLang="en-US" sz="3200" dirty="0">
                <a:latin typeface="+mj-lt"/>
              </a:rPr>
              <a:t> </a:t>
            </a:r>
            <a:r>
              <a:rPr lang="en-US" altLang="zh-CN" sz="3200" i="1" dirty="0">
                <a:latin typeface="+mj-lt"/>
              </a:rPr>
              <a:t>how</a:t>
            </a:r>
            <a:r>
              <a:rPr lang="zh-CN" altLang="en-US" sz="3200" i="1" dirty="0">
                <a:latin typeface="+mj-lt"/>
              </a:rPr>
              <a:t> </a:t>
            </a:r>
            <a:r>
              <a:rPr lang="en-US" altLang="zh-CN" sz="3200" i="1" dirty="0">
                <a:latin typeface="+mj-lt"/>
              </a:rPr>
              <a:t>to store array in memory</a:t>
            </a:r>
            <a:endParaRPr lang="en-US" sz="3200" i="1" dirty="0">
              <a:latin typeface="+mj-lt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3200" dirty="0">
                <a:latin typeface="+mj-lt"/>
              </a:rPr>
              <a:t>…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3200" dirty="0">
                <a:latin typeface="+mj-lt"/>
              </a:rPr>
              <a:t>sum = 0.0;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3200" dirty="0">
                <a:latin typeface="+mj-lt"/>
              </a:rPr>
              <a:t>for (</a:t>
            </a:r>
            <a:r>
              <a:rPr lang="en-US" sz="3200" dirty="0" err="1">
                <a:latin typeface="+mj-lt"/>
              </a:rPr>
              <a:t>i</a:t>
            </a:r>
            <a:r>
              <a:rPr lang="en-US" sz="3200" dirty="0">
                <a:latin typeface="+mj-lt"/>
              </a:rPr>
              <a:t> = 0; </a:t>
            </a:r>
            <a:r>
              <a:rPr lang="en-US" sz="3200" dirty="0" err="1">
                <a:latin typeface="+mj-lt"/>
              </a:rPr>
              <a:t>i</a:t>
            </a:r>
            <a:r>
              <a:rPr lang="en-US" sz="3200" dirty="0">
                <a:latin typeface="+mj-lt"/>
              </a:rPr>
              <a:t> &lt; 1000; </a:t>
            </a:r>
            <a:r>
              <a:rPr lang="en-US" sz="3200" dirty="0" err="1">
                <a:latin typeface="+mj-lt"/>
              </a:rPr>
              <a:t>i</a:t>
            </a:r>
            <a:r>
              <a:rPr lang="en-US" sz="3200" dirty="0">
                <a:latin typeface="+mj-lt"/>
              </a:rPr>
              <a:t>++)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3200" dirty="0">
                <a:latin typeface="+mj-lt"/>
              </a:rPr>
              <a:t>   sum += z[</a:t>
            </a:r>
            <a:r>
              <a:rPr lang="en-US" sz="3200" dirty="0" err="1">
                <a:latin typeface="+mj-lt"/>
              </a:rPr>
              <a:t>i</a:t>
            </a:r>
            <a:r>
              <a:rPr lang="en-US" sz="3200" dirty="0">
                <a:latin typeface="+mj-lt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4292199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Levels of Cache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725366" y="5310066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475270" y="2435586"/>
            <a:ext cx="1843088" cy="1828800"/>
          </a:xfrm>
          <a:prstGeom prst="rect">
            <a:avLst/>
          </a:prstGeom>
          <a:solidFill>
            <a:srgbClr val="89B0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610208" y="2664186"/>
            <a:ext cx="1560512" cy="5334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Rectangle 6"/>
          <p:cNvSpPr>
            <a:spLocks noChangeArrowheads="1"/>
          </p:cNvSpPr>
          <p:nvPr/>
        </p:nvSpPr>
        <p:spPr bwMode="auto">
          <a:xfrm>
            <a:off x="1610208" y="3730986"/>
            <a:ext cx="779462" cy="3048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2491270" y="3654786"/>
            <a:ext cx="7794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>
                <a:solidFill>
                  <a:schemeClr val="tx1"/>
                </a:solidFill>
              </a:rPr>
              <a:t>on-chip </a:t>
            </a:r>
            <a:r>
              <a:rPr lang="en-US" sz="1400">
                <a:solidFill>
                  <a:schemeClr val="tx1"/>
                </a:solidFill>
              </a:rPr>
              <a:t>cache</a:t>
            </a:r>
          </a:p>
        </p:txBody>
      </p:sp>
      <p:sp>
        <p:nvSpPr>
          <p:cNvPr id="21" name="Rectangle 8"/>
          <p:cNvSpPr>
            <a:spLocks noChangeArrowheads="1"/>
          </p:cNvSpPr>
          <p:nvPr/>
        </p:nvSpPr>
        <p:spPr bwMode="auto">
          <a:xfrm>
            <a:off x="2491270" y="3578586"/>
            <a:ext cx="708025" cy="6096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Rectangle 9"/>
          <p:cNvSpPr>
            <a:spLocks noChangeArrowheads="1"/>
          </p:cNvSpPr>
          <p:nvPr/>
        </p:nvSpPr>
        <p:spPr bwMode="auto">
          <a:xfrm>
            <a:off x="1541945" y="3273786"/>
            <a:ext cx="922338" cy="8382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ex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10"/>
          <p:cNvSpPr txBox="1">
            <a:spLocks noChangeArrowheads="1"/>
          </p:cNvSpPr>
          <p:nvPr/>
        </p:nvSpPr>
        <p:spPr bwMode="auto">
          <a:xfrm>
            <a:off x="1572109" y="3733963"/>
            <a:ext cx="855662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xtLst/>
        </p:spPr>
        <p:txBody>
          <a:bodyPr wrap="square" lIns="0" rIns="0"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 registers</a:t>
            </a:r>
          </a:p>
        </p:txBody>
      </p:sp>
      <p:sp>
        <p:nvSpPr>
          <p:cNvPr id="24" name="Text Box 11"/>
          <p:cNvSpPr txBox="1">
            <a:spLocks noChangeArrowheads="1"/>
          </p:cNvSpPr>
          <p:nvPr/>
        </p:nvSpPr>
        <p:spPr bwMode="auto">
          <a:xfrm>
            <a:off x="1483208" y="3426186"/>
            <a:ext cx="104272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chemeClr val="tx1"/>
                </a:solidFill>
              </a:rPr>
              <a:t>arithmetic</a:t>
            </a:r>
          </a:p>
        </p:txBody>
      </p:sp>
      <p:sp>
        <p:nvSpPr>
          <p:cNvPr id="25" name="Text Box 12"/>
          <p:cNvSpPr txBox="1">
            <a:spLocks noChangeArrowheads="1"/>
          </p:cNvSpPr>
          <p:nvPr/>
        </p:nvSpPr>
        <p:spPr bwMode="auto">
          <a:xfrm>
            <a:off x="2016608" y="2740386"/>
            <a:ext cx="7937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chemeClr val="tx1"/>
                </a:solidFill>
              </a:rPr>
              <a:t>control</a:t>
            </a:r>
          </a:p>
        </p:txBody>
      </p:sp>
      <p:sp>
        <p:nvSpPr>
          <p:cNvPr id="26" name="Text Box 13"/>
          <p:cNvSpPr txBox="1">
            <a:spLocks noChangeArrowheads="1"/>
          </p:cNvSpPr>
          <p:nvPr/>
        </p:nvSpPr>
        <p:spPr bwMode="auto">
          <a:xfrm>
            <a:off x="1948345" y="2359386"/>
            <a:ext cx="10572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chemeClr val="tx1"/>
                </a:solidFill>
              </a:rPr>
              <a:t>processor</a:t>
            </a:r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3439008" y="2816586"/>
            <a:ext cx="850900" cy="1143000"/>
          </a:xfrm>
          <a:prstGeom prst="rect">
            <a:avLst/>
          </a:prstGeom>
          <a:solidFill>
            <a:schemeClr val="folHlink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4455008" y="2587986"/>
            <a:ext cx="850900" cy="1600200"/>
          </a:xfrm>
          <a:prstGeom prst="rect">
            <a:avLst/>
          </a:prstGeom>
          <a:solidFill>
            <a:srgbClr val="FF66FF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5471008" y="2435586"/>
            <a:ext cx="1063625" cy="1905000"/>
          </a:xfrm>
          <a:prstGeom prst="rect">
            <a:avLst/>
          </a:prstGeom>
          <a:solidFill>
            <a:srgbClr val="CF9E6D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0" name="Rectangle 17"/>
          <p:cNvSpPr>
            <a:spLocks noChangeArrowheads="1"/>
          </p:cNvSpPr>
          <p:nvPr/>
        </p:nvSpPr>
        <p:spPr bwMode="auto">
          <a:xfrm>
            <a:off x="6758470" y="2283186"/>
            <a:ext cx="1346200" cy="2133600"/>
          </a:xfrm>
          <a:prstGeom prst="rect">
            <a:avLst/>
          </a:prstGeom>
          <a:solidFill>
            <a:srgbClr val="99FF99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1" name="Text Box 18"/>
          <p:cNvSpPr txBox="1">
            <a:spLocks noChangeArrowheads="1"/>
          </p:cNvSpPr>
          <p:nvPr/>
        </p:nvSpPr>
        <p:spPr bwMode="auto">
          <a:xfrm>
            <a:off x="3362808" y="2892786"/>
            <a:ext cx="957262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>
                <a:solidFill>
                  <a:schemeClr val="tx1"/>
                </a:solidFill>
              </a:rPr>
              <a:t>Second level cache (SRAM)</a:t>
            </a:r>
          </a:p>
        </p:txBody>
      </p:sp>
      <p:sp>
        <p:nvSpPr>
          <p:cNvPr id="32" name="Text Box 19"/>
          <p:cNvSpPr txBox="1">
            <a:spLocks noChangeArrowheads="1"/>
          </p:cNvSpPr>
          <p:nvPr/>
        </p:nvSpPr>
        <p:spPr bwMode="auto">
          <a:xfrm>
            <a:off x="4455008" y="2968986"/>
            <a:ext cx="930275" cy="846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>
                <a:solidFill>
                  <a:schemeClr val="tx1"/>
                </a:solidFill>
              </a:rPr>
              <a:t>Main memory</a:t>
            </a:r>
          </a:p>
          <a:p>
            <a:pPr algn="ctr">
              <a:spcBef>
                <a:spcPct val="50000"/>
              </a:spcBef>
            </a:pPr>
            <a:r>
              <a:rPr lang="en-US" sz="1400">
                <a:solidFill>
                  <a:schemeClr val="tx1"/>
                </a:solidFill>
              </a:rPr>
              <a:t>(DRAM)</a:t>
            </a:r>
          </a:p>
        </p:txBody>
      </p:sp>
      <p:sp>
        <p:nvSpPr>
          <p:cNvPr id="33" name="Text Box 20"/>
          <p:cNvSpPr txBox="1">
            <a:spLocks noChangeArrowheads="1"/>
          </p:cNvSpPr>
          <p:nvPr/>
        </p:nvSpPr>
        <p:spPr bwMode="auto">
          <a:xfrm>
            <a:off x="5420208" y="2892786"/>
            <a:ext cx="11430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>
                <a:solidFill>
                  <a:schemeClr val="tx1"/>
                </a:solidFill>
              </a:rPr>
              <a:t>Secondary storage (Disk)</a:t>
            </a:r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6791808" y="2968986"/>
            <a:ext cx="1312862" cy="84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tx1"/>
                </a:solidFill>
              </a:rPr>
              <a:t>Tertiary storage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solidFill>
                  <a:schemeClr val="tx1"/>
                </a:solidFill>
              </a:rPr>
              <a:t>(Tape)</a:t>
            </a:r>
          </a:p>
        </p:txBody>
      </p:sp>
      <p:graphicFrame>
        <p:nvGraphicFramePr>
          <p:cNvPr id="35" name="Group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8775898"/>
              </p:ext>
            </p:extLst>
          </p:nvPr>
        </p:nvGraphicFramePr>
        <p:xfrm>
          <a:off x="500545" y="4416786"/>
          <a:ext cx="7604125" cy="1328738"/>
        </p:xfrm>
        <a:graphic>
          <a:graphicData uri="http://schemas.openxmlformats.org/drawingml/2006/table">
            <a:tbl>
              <a:tblPr/>
              <a:tblGrid>
                <a:gridCol w="126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68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84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0845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Speed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1ns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B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10ns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100ns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10ms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9E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10sec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0279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Size</a:t>
                      </a:r>
                    </a:p>
                  </a:txBody>
                  <a:tcPr marT="45688" marB="45688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KB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9B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MB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GB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TB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F9E6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150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charset="0"/>
                          <a:cs typeface="ＭＳ Ｐゴシック" charset="0"/>
                        </a:rPr>
                        <a:t>PB</a:t>
                      </a:r>
                    </a:p>
                  </a:txBody>
                  <a:tcPr marT="45688" marB="45688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9FF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220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Cache Basics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60390"/>
            <a:ext cx="7886700" cy="491657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Cache is fast (expensive) memory which keeps copy of data in main memory; hidden from software</a:t>
            </a:r>
          </a:p>
          <a:p>
            <a:pPr lvl="1"/>
            <a:r>
              <a:rPr lang="en-US" dirty="0"/>
              <a:t>Simplest example: data at memory address xxxxx1101 is stored at cache block 1101</a:t>
            </a:r>
          </a:p>
          <a:p>
            <a:r>
              <a:rPr lang="en-US" dirty="0"/>
              <a:t>Cache hit: in-cache memory access—cheap</a:t>
            </a:r>
          </a:p>
          <a:p>
            <a:r>
              <a:rPr lang="en-US" dirty="0"/>
              <a:t>Cache miss: non-cached memory access—expensive</a:t>
            </a:r>
          </a:p>
          <a:p>
            <a:pPr lvl="1"/>
            <a:r>
              <a:rPr lang="en-US" dirty="0"/>
              <a:t>Need to access next, slower level of cache</a:t>
            </a:r>
          </a:p>
          <a:p>
            <a:r>
              <a:rPr lang="en-US" dirty="0"/>
              <a:t>Cache line size: # of bytes loaded together in one entry</a:t>
            </a:r>
          </a:p>
          <a:p>
            <a:pPr lvl="1"/>
            <a:r>
              <a:rPr lang="en-US" dirty="0"/>
              <a:t>If either xxxxx1100 or xxxxx1101 is loaded, both are in one cache line</a:t>
            </a:r>
          </a:p>
          <a:p>
            <a:r>
              <a:rPr lang="en-US" dirty="0"/>
              <a:t>Associativity</a:t>
            </a:r>
          </a:p>
          <a:p>
            <a:pPr lvl="1"/>
            <a:r>
              <a:rPr lang="en-US" dirty="0"/>
              <a:t>direct-mapped: only 1 address (line) in a given range in cache</a:t>
            </a:r>
          </a:p>
          <a:p>
            <a:pPr lvl="2"/>
            <a:r>
              <a:rPr lang="en-US" dirty="0"/>
              <a:t>Data from any address xxxxx1101 stored at cache block 1101</a:t>
            </a:r>
          </a:p>
          <a:p>
            <a:pPr lvl="1"/>
            <a:r>
              <a:rPr lang="en-US" dirty="0"/>
              <a:t>n-way associate: n≥2 lines with different addresses can be stored</a:t>
            </a:r>
          </a:p>
          <a:p>
            <a:pPr lvl="1"/>
            <a:r>
              <a:rPr lang="en-US" dirty="0"/>
              <a:t>fully associative: data to be stored in any cache block, instead of forcing each memory address, e.g. xxxxx1101, into one particular block.</a:t>
            </a:r>
          </a:p>
        </p:txBody>
      </p:sp>
    </p:spTree>
    <p:extLst>
      <p:ext uri="{BB962C8B-B14F-4D97-AF65-F5344CB8AC3E}">
        <p14:creationId xmlns:p14="http://schemas.microsoft.com/office/powerpoint/2010/main" val="35711032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hit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1619250" y="4221163"/>
            <a:ext cx="5832475" cy="7207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39940" name="Rectangle 4"/>
          <p:cNvSpPr>
            <a:spLocks noChangeArrowheads="1"/>
          </p:cNvSpPr>
          <p:nvPr/>
        </p:nvSpPr>
        <p:spPr bwMode="auto">
          <a:xfrm>
            <a:off x="2627313" y="3213100"/>
            <a:ext cx="3816350" cy="5842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3419475" y="2276475"/>
            <a:ext cx="2305050" cy="5857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2500" y="2276475"/>
            <a:ext cx="639763" cy="5857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+mj-lt"/>
              </a:rPr>
              <a:t>L1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00338" y="3213100"/>
            <a:ext cx="639762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+mj-lt"/>
              </a:rPr>
              <a:t>L2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92275" y="4292600"/>
            <a:ext cx="639763" cy="5857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+mj-lt"/>
              </a:rPr>
              <a:t>L3</a:t>
            </a:r>
          </a:p>
        </p:txBody>
      </p:sp>
      <p:pic>
        <p:nvPicPr>
          <p:cNvPr id="39945" name="Picture 2" descr="C:\Documents and Settings\liszka\Local Settings\Temporary Internet Files\Content.IE5\5W39ONER\MC900433834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6517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6" name="Freeform 16"/>
          <p:cNvSpPr>
            <a:spLocks noChangeArrowheads="1"/>
          </p:cNvSpPr>
          <p:nvPr/>
        </p:nvSpPr>
        <p:spPr bwMode="auto">
          <a:xfrm>
            <a:off x="2322513" y="1408113"/>
            <a:ext cx="2379662" cy="711200"/>
          </a:xfrm>
          <a:custGeom>
            <a:avLst/>
            <a:gdLst>
              <a:gd name="T0" fmla="*/ 0 w 2380343"/>
              <a:gd name="T1" fmla="*/ 0 h 711200"/>
              <a:gd name="T2" fmla="*/ 1494972 w 2380343"/>
              <a:gd name="T3" fmla="*/ 130628 h 711200"/>
              <a:gd name="T4" fmla="*/ 2380343 w 2380343"/>
              <a:gd name="T5" fmla="*/ 711200 h 711200"/>
              <a:gd name="T6" fmla="*/ 0 60000 65536"/>
              <a:gd name="T7" fmla="*/ 0 60000 65536"/>
              <a:gd name="T8" fmla="*/ 0 60000 65536"/>
              <a:gd name="T9" fmla="*/ 0 w 2380343"/>
              <a:gd name="T10" fmla="*/ 0 h 711200"/>
              <a:gd name="T11" fmla="*/ 2380343 w 2380343"/>
              <a:gd name="T12" fmla="*/ 711200 h 711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80343" h="711200">
                <a:moveTo>
                  <a:pt x="0" y="0"/>
                </a:moveTo>
                <a:cubicBezTo>
                  <a:pt x="549123" y="6047"/>
                  <a:pt x="1098247" y="12095"/>
                  <a:pt x="1494971" y="130628"/>
                </a:cubicBezTo>
                <a:cubicBezTo>
                  <a:pt x="1891695" y="249161"/>
                  <a:pt x="2136019" y="480180"/>
                  <a:pt x="2380343" y="711200"/>
                </a:cubicBezTo>
              </a:path>
            </a:pathLst>
          </a:cu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500563" y="2349500"/>
            <a:ext cx="117475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x   sum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84663" y="3284538"/>
            <a:ext cx="17526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y    z    total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3575" y="4365625"/>
            <a:ext cx="3463925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A[ ]   radius   r1    center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55875" y="1484313"/>
            <a:ext cx="11747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latin typeface="+mj-lt"/>
              </a:rPr>
              <a:t>fetch  x</a:t>
            </a:r>
          </a:p>
        </p:txBody>
      </p:sp>
    </p:spTree>
    <p:extLst>
      <p:ext uri="{BB962C8B-B14F-4D97-AF65-F5344CB8AC3E}">
        <p14:creationId xmlns:p14="http://schemas.microsoft.com/office/powerpoint/2010/main" val="29861922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Cache miss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40963" name="Rectangle 3"/>
          <p:cNvSpPr>
            <a:spLocks noChangeArrowheads="1"/>
          </p:cNvSpPr>
          <p:nvPr/>
        </p:nvSpPr>
        <p:spPr bwMode="auto">
          <a:xfrm>
            <a:off x="1619250" y="4221163"/>
            <a:ext cx="5832475" cy="720725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2627313" y="3213100"/>
            <a:ext cx="3816350" cy="5842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40965" name="Rectangle 5"/>
          <p:cNvSpPr>
            <a:spLocks noChangeArrowheads="1"/>
          </p:cNvSpPr>
          <p:nvPr/>
        </p:nvSpPr>
        <p:spPr bwMode="auto">
          <a:xfrm>
            <a:off x="3419475" y="2276475"/>
            <a:ext cx="2305050" cy="5857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92500" y="2276475"/>
            <a:ext cx="639763" cy="5857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+mj-lt"/>
              </a:rPr>
              <a:t>L1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700338" y="3213100"/>
            <a:ext cx="639762" cy="584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+mj-lt"/>
              </a:rPr>
              <a:t>L2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92275" y="4292600"/>
            <a:ext cx="639763" cy="5857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dirty="0">
                <a:latin typeface="+mj-lt"/>
              </a:rPr>
              <a:t>L3</a:t>
            </a:r>
          </a:p>
        </p:txBody>
      </p:sp>
      <p:pic>
        <p:nvPicPr>
          <p:cNvPr id="40969" name="Picture 2" descr="C:\Documents and Settings\liszka\Local Settings\Temporary Internet Files\Content.IE5\5W39ONER\MC900433834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65175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70" name="Freeform 16"/>
          <p:cNvSpPr>
            <a:spLocks noChangeArrowheads="1"/>
          </p:cNvSpPr>
          <p:nvPr/>
        </p:nvSpPr>
        <p:spPr bwMode="auto">
          <a:xfrm>
            <a:off x="2322513" y="1408113"/>
            <a:ext cx="2379662" cy="711200"/>
          </a:xfrm>
          <a:custGeom>
            <a:avLst/>
            <a:gdLst>
              <a:gd name="T0" fmla="*/ 0 w 2380343"/>
              <a:gd name="T1" fmla="*/ 0 h 711200"/>
              <a:gd name="T2" fmla="*/ 1494972 w 2380343"/>
              <a:gd name="T3" fmla="*/ 130628 h 711200"/>
              <a:gd name="T4" fmla="*/ 2380343 w 2380343"/>
              <a:gd name="T5" fmla="*/ 711200 h 711200"/>
              <a:gd name="T6" fmla="*/ 0 60000 65536"/>
              <a:gd name="T7" fmla="*/ 0 60000 65536"/>
              <a:gd name="T8" fmla="*/ 0 60000 65536"/>
              <a:gd name="T9" fmla="*/ 0 w 2380343"/>
              <a:gd name="T10" fmla="*/ 0 h 711200"/>
              <a:gd name="T11" fmla="*/ 2380343 w 2380343"/>
              <a:gd name="T12" fmla="*/ 711200 h 7112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80343" h="711200">
                <a:moveTo>
                  <a:pt x="0" y="0"/>
                </a:moveTo>
                <a:cubicBezTo>
                  <a:pt x="549123" y="6047"/>
                  <a:pt x="1098247" y="12095"/>
                  <a:pt x="1494971" y="130628"/>
                </a:cubicBezTo>
                <a:cubicBezTo>
                  <a:pt x="1891695" y="249161"/>
                  <a:pt x="2136019" y="480180"/>
                  <a:pt x="2380343" y="711200"/>
                </a:cubicBezTo>
              </a:path>
            </a:pathLst>
          </a:cu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500563" y="2349500"/>
            <a:ext cx="117475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y   sum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284663" y="3284538"/>
            <a:ext cx="18732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r1    z    total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03575" y="4365625"/>
            <a:ext cx="2935288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A[ ]   radius    center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555875" y="1484313"/>
            <a:ext cx="117475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dirty="0">
                <a:latin typeface="+mj-lt"/>
              </a:rPr>
              <a:t>fetch  x</a:t>
            </a:r>
          </a:p>
        </p:txBody>
      </p:sp>
      <p:sp>
        <p:nvSpPr>
          <p:cNvPr id="40975" name="Flowchart: Magnetic Disk 15"/>
          <p:cNvSpPr>
            <a:spLocks noChangeArrowheads="1"/>
          </p:cNvSpPr>
          <p:nvPr/>
        </p:nvSpPr>
        <p:spPr bwMode="auto">
          <a:xfrm>
            <a:off x="7308850" y="836613"/>
            <a:ext cx="1008063" cy="1162050"/>
          </a:xfrm>
          <a:prstGeom prst="flowChartMagneticDisk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40976" name="Rectangle 19"/>
          <p:cNvSpPr>
            <a:spLocks noChangeArrowheads="1"/>
          </p:cNvSpPr>
          <p:nvPr/>
        </p:nvSpPr>
        <p:spPr bwMode="auto">
          <a:xfrm>
            <a:off x="7667625" y="1412875"/>
            <a:ext cx="3397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400">
                <a:solidFill>
                  <a:srgbClr val="3177FF"/>
                </a:solidFill>
                <a:latin typeface="Arial" panose="020B0604020202020204" pitchFamily="34" charset="0"/>
              </a:rPr>
              <a:t>x</a:t>
            </a:r>
            <a:endParaRPr lang="en-US" altLang="en-US"/>
          </a:p>
        </p:txBody>
      </p:sp>
      <p:sp>
        <p:nvSpPr>
          <p:cNvPr id="40977" name="Rectangle 22"/>
          <p:cNvSpPr>
            <a:spLocks noChangeArrowheads="1"/>
          </p:cNvSpPr>
          <p:nvPr/>
        </p:nvSpPr>
        <p:spPr bwMode="auto">
          <a:xfrm>
            <a:off x="7308850" y="1989138"/>
            <a:ext cx="1150938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/>
            <a:r>
              <a:rPr lang="en-US" altLang="en-US" sz="2000">
                <a:latin typeface="Arial" panose="020B0604020202020204" pitchFamily="34" charset="0"/>
              </a:rPr>
              <a:t>main</a:t>
            </a:r>
          </a:p>
          <a:p>
            <a:pPr algn="ctr"/>
            <a:r>
              <a:rPr lang="en-US" altLang="en-US" sz="2000">
                <a:latin typeface="Arial" panose="020B0604020202020204" pitchFamily="34" charset="0"/>
              </a:rPr>
              <a:t>memory</a:t>
            </a:r>
            <a:endParaRPr lang="en-US" altLang="en-US" sz="2800"/>
          </a:p>
        </p:txBody>
      </p:sp>
    </p:spTree>
    <p:extLst>
      <p:ext uri="{BB962C8B-B14F-4D97-AF65-F5344CB8AC3E}">
        <p14:creationId xmlns:p14="http://schemas.microsoft.com/office/powerpoint/2010/main" val="1420608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Issues with cache</a:t>
            </a:r>
          </a:p>
        </p:txBody>
      </p:sp>
      <p:sp>
        <p:nvSpPr>
          <p:cNvPr id="41986" name="Content Placeholder 2"/>
          <p:cNvSpPr>
            <a:spLocks noGrp="1"/>
          </p:cNvSpPr>
          <p:nvPr>
            <p:ph idx="1"/>
          </p:nvPr>
        </p:nvSpPr>
        <p:spPr>
          <a:xfrm>
            <a:off x="539750" y="1052513"/>
            <a:ext cx="8270875" cy="5111750"/>
          </a:xfrm>
        </p:spPr>
        <p:txBody>
          <a:bodyPr/>
          <a:lstStyle/>
          <a:p>
            <a:r>
              <a:rPr lang="en-US" altLang="en-US" dirty="0"/>
              <a:t>When a CPU writes data to cache, the value in cache may be inconsistent with the value in main memory.</a:t>
            </a:r>
          </a:p>
          <a:p>
            <a:r>
              <a:rPr lang="en-US" altLang="en-US" b="1" dirty="0"/>
              <a:t>Write-through</a:t>
            </a:r>
            <a:r>
              <a:rPr lang="en-US" altLang="en-US" dirty="0"/>
              <a:t> </a:t>
            </a:r>
            <a:r>
              <a:rPr lang="zh-CN" altLang="en-US" b="1" dirty="0"/>
              <a:t>（写直达）</a:t>
            </a:r>
            <a:r>
              <a:rPr lang="en-US" altLang="en-US" dirty="0"/>
              <a:t>caches handle this by updating the data in main memory at the time it is written to cache.</a:t>
            </a:r>
          </a:p>
          <a:p>
            <a:r>
              <a:rPr lang="en-US" altLang="en-US" b="1" dirty="0"/>
              <a:t>Write-back</a:t>
            </a:r>
            <a:r>
              <a:rPr lang="zh-CN" altLang="en-US" b="1" dirty="0"/>
              <a:t>（写回）</a:t>
            </a:r>
            <a:r>
              <a:rPr lang="en-US" altLang="en-US" dirty="0"/>
              <a:t> caches mark data in the cache as </a:t>
            </a:r>
            <a:r>
              <a:rPr lang="en-US" altLang="en-US" dirty="0">
                <a:solidFill>
                  <a:srgbClr val="C00000"/>
                </a:solidFill>
              </a:rPr>
              <a:t>dirty</a:t>
            </a:r>
            <a:r>
              <a:rPr lang="en-US" altLang="en-US" dirty="0"/>
              <a:t>. When the cache line is replaced by a new cache line from memory, the </a:t>
            </a:r>
            <a:r>
              <a:rPr lang="en-US" altLang="en-US" dirty="0">
                <a:solidFill>
                  <a:srgbClr val="C00000"/>
                </a:solidFill>
              </a:rPr>
              <a:t>dirty</a:t>
            </a:r>
            <a:r>
              <a:rPr lang="en-US" altLang="en-US" dirty="0"/>
              <a:t> line is written to memory.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7052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 mappings</a:t>
            </a:r>
          </a:p>
        </p:txBody>
      </p:sp>
      <p:sp>
        <p:nvSpPr>
          <p:cNvPr id="43010" name="Content Placeholder 2"/>
          <p:cNvSpPr>
            <a:spLocks noGrp="1"/>
          </p:cNvSpPr>
          <p:nvPr>
            <p:ph idx="1"/>
          </p:nvPr>
        </p:nvSpPr>
        <p:spPr>
          <a:xfrm>
            <a:off x="684213" y="981075"/>
            <a:ext cx="8270875" cy="5111750"/>
          </a:xfrm>
        </p:spPr>
        <p:txBody>
          <a:bodyPr/>
          <a:lstStyle/>
          <a:p>
            <a:r>
              <a:rPr lang="en-US" altLang="en-US" b="1" dirty="0"/>
              <a:t>Full associative </a:t>
            </a:r>
            <a:r>
              <a:rPr lang="zh-CN" altLang="en-US" b="1" dirty="0"/>
              <a:t>（全相联）</a:t>
            </a:r>
            <a:r>
              <a:rPr lang="en-US" altLang="en-US" dirty="0"/>
              <a:t>– a new line can be placed at any location in the cache.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b="1" dirty="0"/>
              <a:t>Direct mapped </a:t>
            </a:r>
            <a:r>
              <a:rPr lang="zh-CN" altLang="en-US" b="1" dirty="0"/>
              <a:t>（直接映射）</a:t>
            </a:r>
            <a:r>
              <a:rPr lang="en-US" altLang="en-US" dirty="0"/>
              <a:t>– each cache line has a unique location in the cache to which it will be assigned.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b="1" i="1" dirty="0"/>
              <a:t>n</a:t>
            </a:r>
            <a:r>
              <a:rPr lang="en-US" altLang="en-US" b="1" dirty="0"/>
              <a:t>-way set associative</a:t>
            </a:r>
            <a:r>
              <a:rPr lang="zh-CN" altLang="en-US" b="1" dirty="0"/>
              <a:t>（</a:t>
            </a:r>
            <a:r>
              <a:rPr lang="en-US" altLang="zh-CN" b="1" dirty="0"/>
              <a:t>n</a:t>
            </a:r>
            <a:r>
              <a:rPr lang="zh-CN" altLang="en-US" b="1" dirty="0"/>
              <a:t>路组相联）</a:t>
            </a:r>
            <a:r>
              <a:rPr lang="en-US" altLang="en-US" b="1" dirty="0"/>
              <a:t> </a:t>
            </a:r>
            <a:r>
              <a:rPr lang="en-US" altLang="en-US" dirty="0"/>
              <a:t>– each cache line can be place in one of </a:t>
            </a:r>
            <a:r>
              <a:rPr lang="en-US" altLang="en-US" i="1" dirty="0"/>
              <a:t>n</a:t>
            </a:r>
            <a:r>
              <a:rPr lang="en-US" altLang="en-US" dirty="0"/>
              <a:t> different locations in the cache.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9283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i="1"/>
              <a:t>n</a:t>
            </a:r>
            <a:r>
              <a:rPr lang="en-US" altLang="en-US"/>
              <a:t>-way set associative</a:t>
            </a:r>
          </a:p>
        </p:txBody>
      </p:sp>
      <p:sp>
        <p:nvSpPr>
          <p:cNvPr id="44034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7775575" cy="5111750"/>
          </a:xfrm>
        </p:spPr>
        <p:txBody>
          <a:bodyPr/>
          <a:lstStyle/>
          <a:p>
            <a:r>
              <a:rPr lang="en-US" altLang="en-US" dirty="0"/>
              <a:t>When more than one line in memory can be mapped to several different locations in cache we also need to be able to decide which line should be replaced or </a:t>
            </a:r>
            <a:r>
              <a:rPr lang="en-US" altLang="en-US" dirty="0">
                <a:solidFill>
                  <a:srgbClr val="C00000"/>
                </a:solidFill>
              </a:rPr>
              <a:t>evicted</a:t>
            </a:r>
            <a:r>
              <a:rPr lang="zh-CN" altLang="en-US" dirty="0">
                <a:solidFill>
                  <a:srgbClr val="C00000"/>
                </a:solidFill>
              </a:rPr>
              <a:t>（驱逐）</a:t>
            </a:r>
            <a:r>
              <a:rPr lang="en-US" altLang="en-US" dirty="0"/>
              <a:t>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grpSp>
        <p:nvGrpSpPr>
          <p:cNvPr id="44036" name="Group 7"/>
          <p:cNvGrpSpPr>
            <a:grpSpLocks/>
          </p:cNvGrpSpPr>
          <p:nvPr/>
        </p:nvGrpSpPr>
        <p:grpSpPr bwMode="auto">
          <a:xfrm>
            <a:off x="6365875" y="3500438"/>
            <a:ext cx="2133600" cy="2370137"/>
            <a:chOff x="6365476" y="3501008"/>
            <a:chExt cx="2134619" cy="2370212"/>
          </a:xfrm>
        </p:grpSpPr>
        <p:pic>
          <p:nvPicPr>
            <p:cNvPr id="44038" name="Picture 2" descr="C:\Documents and Settings\liszka\Local Settings\Temporary Internet Files\Content.IE5\3X5GU20H\MC900078823[1].wm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5476" y="3501008"/>
              <a:ext cx="2134619" cy="2370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39" name="Rectangle 6"/>
            <p:cNvSpPr>
              <a:spLocks noChangeArrowheads="1"/>
            </p:cNvSpPr>
            <p:nvPr/>
          </p:nvSpPr>
          <p:spPr bwMode="auto">
            <a:xfrm>
              <a:off x="7020272" y="4005064"/>
              <a:ext cx="216024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defRPr sz="3200">
                  <a:solidFill>
                    <a:schemeClr val="tx1"/>
                  </a:solidFill>
                  <a:latin typeface="Arial Black" panose="020B0A040201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defRPr sz="3200">
                  <a:solidFill>
                    <a:schemeClr val="tx1"/>
                  </a:solidFill>
                  <a:latin typeface="Arial Black" panose="020B0A040201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defRPr sz="3200">
                  <a:solidFill>
                    <a:schemeClr val="tx1"/>
                  </a:solidFill>
                  <a:latin typeface="Arial Black" panose="020B0A040201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defRPr sz="3200">
                  <a:solidFill>
                    <a:schemeClr val="tx1"/>
                  </a:solidFill>
                  <a:latin typeface="Arial Black" panose="020B0A040201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defRPr sz="3200">
                  <a:solidFill>
                    <a:schemeClr val="tx1"/>
                  </a:solidFill>
                  <a:latin typeface="Arial Black" panose="020B0A040201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panose="05000000000000000000" pitchFamily="2" charset="2"/>
                <a:defRPr sz="3200">
                  <a:solidFill>
                    <a:schemeClr val="tx1"/>
                  </a:solidFill>
                  <a:latin typeface="Arial Black" panose="020B0A040201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panose="05000000000000000000" pitchFamily="2" charset="2"/>
                <a:defRPr sz="3200">
                  <a:solidFill>
                    <a:schemeClr val="tx1"/>
                  </a:solidFill>
                  <a:latin typeface="Arial Black" panose="020B0A040201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panose="05000000000000000000" pitchFamily="2" charset="2"/>
                <a:defRPr sz="3200">
                  <a:solidFill>
                    <a:schemeClr val="tx1"/>
                  </a:solidFill>
                  <a:latin typeface="Arial Black" panose="020B0A040201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panose="05000000000000000000" pitchFamily="2" charset="2"/>
                <a:defRPr sz="3200">
                  <a:solidFill>
                    <a:schemeClr val="tx1"/>
                  </a:solidFill>
                  <a:latin typeface="Arial Black" panose="020B0A04020102020204" pitchFamily="34" charset="0"/>
                </a:defRPr>
              </a:lvl9pPr>
            </a:lstStyle>
            <a:p>
              <a:endParaRPr lang="en-GB" altLang="en-US"/>
            </a:p>
          </p:txBody>
        </p:sp>
      </p:grpSp>
      <p:sp>
        <p:nvSpPr>
          <p:cNvPr id="44037" name="TextBox 5"/>
          <p:cNvSpPr txBox="1">
            <a:spLocks noChangeArrowheads="1"/>
          </p:cNvSpPr>
          <p:nvPr/>
        </p:nvSpPr>
        <p:spPr bwMode="auto">
          <a:xfrm>
            <a:off x="6804025" y="3860800"/>
            <a:ext cx="490538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4400" b="1" i="1">
                <a:solidFill>
                  <a:srgbClr val="C00000"/>
                </a:solidFill>
                <a:latin typeface="Bell MT" panose="02020503060305020303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10192352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1052513"/>
            <a:ext cx="4381500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2339975" y="5373688"/>
            <a:ext cx="4572000" cy="7080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+mj-lt"/>
              </a:rPr>
              <a:t>Table 2.1: Assignments of a 16-line main memory to a 4-line cache</a:t>
            </a:r>
          </a:p>
        </p:txBody>
      </p:sp>
    </p:spTree>
    <p:extLst>
      <p:ext uri="{BB962C8B-B14F-4D97-AF65-F5344CB8AC3E}">
        <p14:creationId xmlns:p14="http://schemas.microsoft.com/office/powerpoint/2010/main" val="2964821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Caches and programs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460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687082"/>
            <a:ext cx="4824412" cy="37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2852738"/>
            <a:ext cx="4581525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668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Roadmap</a:t>
            </a:r>
            <a:endParaRPr lang="en-AU" alt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Some background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Modifications to the von Neumann model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Parallel hardware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Parallel software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Input and output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Performance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Parallel program design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Writing and running parallel programs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Assumptions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59315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memory </a:t>
            </a:r>
            <a:r>
              <a:rPr lang="zh-CN" altLang="en-US" dirty="0"/>
              <a:t>虚拟存储器</a:t>
            </a:r>
            <a:r>
              <a:rPr lang="en-US" altLang="en-US" dirty="0"/>
              <a:t> (1)</a:t>
            </a:r>
          </a:p>
        </p:txBody>
      </p:sp>
      <p:sp>
        <p:nvSpPr>
          <p:cNvPr id="47106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If we run a very large program or a program that accesses very large data sets, all of the instructions and data may not fit into main memory.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Virtual memory functions as a cache for secondary storage.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01053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memory</a:t>
            </a:r>
            <a:r>
              <a:rPr lang="zh-CN" altLang="en-US" dirty="0"/>
              <a:t>虚拟存储器</a:t>
            </a:r>
            <a:r>
              <a:rPr lang="en-US" altLang="en-US" dirty="0"/>
              <a:t>(2)</a:t>
            </a:r>
          </a:p>
        </p:txBody>
      </p:sp>
      <p:sp>
        <p:nvSpPr>
          <p:cNvPr id="481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It exploits the principle of spatial and temporal locality.</a:t>
            </a:r>
          </a:p>
          <a:p>
            <a:endParaRPr lang="en-US" altLang="en-US"/>
          </a:p>
          <a:p>
            <a:r>
              <a:rPr lang="en-US" altLang="en-US"/>
              <a:t>It only keeps the active parts of running programs in main memory.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492636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Virtual memory (3)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Swap space </a:t>
            </a:r>
            <a:r>
              <a:rPr lang="zh-CN" altLang="en-US" b="1" dirty="0"/>
              <a:t>交换空间</a:t>
            </a:r>
            <a:r>
              <a:rPr lang="en-US" altLang="en-US" dirty="0"/>
              <a:t>- those parts that are idle are kept in a block of secondary storage.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b="1" dirty="0"/>
              <a:t>Pages</a:t>
            </a:r>
            <a:r>
              <a:rPr lang="en-US" altLang="en-US" dirty="0"/>
              <a:t> – blocks of data and instructions.</a:t>
            </a:r>
          </a:p>
          <a:p>
            <a:pPr lvl="1"/>
            <a:r>
              <a:rPr lang="en-US" altLang="en-US" dirty="0"/>
              <a:t>Usually these are relatively large.</a:t>
            </a:r>
          </a:p>
          <a:p>
            <a:pPr lvl="1"/>
            <a:r>
              <a:rPr lang="en-US" altLang="en-US" dirty="0"/>
              <a:t>Most systems have a fixed page </a:t>
            </a:r>
            <a:br>
              <a:rPr lang="en-US" altLang="en-US" dirty="0"/>
            </a:br>
            <a:r>
              <a:rPr lang="en-US" altLang="en-US" dirty="0"/>
              <a:t>size that currently ranges from </a:t>
            </a:r>
            <a:br>
              <a:rPr lang="en-US" altLang="en-US" dirty="0"/>
            </a:br>
            <a:r>
              <a:rPr lang="en-US" altLang="en-US" dirty="0"/>
              <a:t>4 to 16 kilobytes.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44034" name="Documents"/>
          <p:cNvSpPr>
            <a:spLocks noEditPoints="1" noChangeArrowheads="1"/>
          </p:cNvSpPr>
          <p:nvPr/>
        </p:nvSpPr>
        <p:spPr bwMode="auto">
          <a:xfrm>
            <a:off x="7235825" y="3573463"/>
            <a:ext cx="892175" cy="1120775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952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Virtual memory (4)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45058" name="Documents"/>
          <p:cNvSpPr>
            <a:spLocks noEditPoints="1" noChangeArrowheads="1"/>
          </p:cNvSpPr>
          <p:nvPr/>
        </p:nvSpPr>
        <p:spPr bwMode="auto">
          <a:xfrm>
            <a:off x="1403350" y="1412875"/>
            <a:ext cx="1036638" cy="1265238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endParaRPr lang="en-US"/>
          </a:p>
        </p:txBody>
      </p:sp>
      <p:sp>
        <p:nvSpPr>
          <p:cNvPr id="4" name="Documents"/>
          <p:cNvSpPr>
            <a:spLocks noEditPoints="1" noChangeArrowheads="1"/>
          </p:cNvSpPr>
          <p:nvPr/>
        </p:nvSpPr>
        <p:spPr bwMode="auto">
          <a:xfrm>
            <a:off x="684213" y="3429000"/>
            <a:ext cx="1035050" cy="1265238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endParaRPr lang="en-US"/>
          </a:p>
        </p:txBody>
      </p:sp>
      <p:sp>
        <p:nvSpPr>
          <p:cNvPr id="5" name="Documents"/>
          <p:cNvSpPr>
            <a:spLocks noEditPoints="1" noChangeArrowheads="1"/>
          </p:cNvSpPr>
          <p:nvPr/>
        </p:nvSpPr>
        <p:spPr bwMode="auto">
          <a:xfrm>
            <a:off x="2627313" y="4437063"/>
            <a:ext cx="1036637" cy="1265237"/>
          </a:xfrm>
          <a:custGeom>
            <a:avLst/>
            <a:gdLst>
              <a:gd name="T0" fmla="*/ 0 w 21600"/>
              <a:gd name="T1" fmla="*/ 2800 h 21600"/>
              <a:gd name="T2" fmla="*/ 3468 w 21600"/>
              <a:gd name="T3" fmla="*/ 0 h 21600"/>
              <a:gd name="T4" fmla="*/ 21653 w 21600"/>
              <a:gd name="T5" fmla="*/ 18828 h 21600"/>
              <a:gd name="T6" fmla="*/ 19954 w 21600"/>
              <a:gd name="T7" fmla="*/ 20214 h 21600"/>
              <a:gd name="T8" fmla="*/ 18256 w 21600"/>
              <a:gd name="T9" fmla="*/ 21628 h 21600"/>
              <a:gd name="T10" fmla="*/ 19954 w 21600"/>
              <a:gd name="T11" fmla="*/ 1428 h 21600"/>
              <a:gd name="T12" fmla="*/ 18256 w 21600"/>
              <a:gd name="T13" fmla="*/ 2800 h 21600"/>
              <a:gd name="T14" fmla="*/ 1645 w 21600"/>
              <a:gd name="T15" fmla="*/ 1428 h 21600"/>
              <a:gd name="T16" fmla="*/ 21600 w 21600"/>
              <a:gd name="T17" fmla="*/ 0 h 21600"/>
              <a:gd name="T18" fmla="*/ 10800 w 21600"/>
              <a:gd name="T19" fmla="*/ 0 h 21600"/>
              <a:gd name="T20" fmla="*/ 0 w 21600"/>
              <a:gd name="T21" fmla="*/ 10800 h 21600"/>
              <a:gd name="T22" fmla="*/ 21600 w 21600"/>
              <a:gd name="T23" fmla="*/ 10800 h 21600"/>
              <a:gd name="T24" fmla="*/ 1645 w 21600"/>
              <a:gd name="T25" fmla="*/ 4171 h 21600"/>
              <a:gd name="T26" fmla="*/ 16522 w 21600"/>
              <a:gd name="T27" fmla="*/ 1731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T24" t="T25" r="T26" b="T27"/>
            <a:pathLst>
              <a:path w="21600" h="21600" extrusionOk="0">
                <a:moveTo>
                  <a:pt x="0" y="18014"/>
                </a:moveTo>
                <a:lnTo>
                  <a:pt x="0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68" y="1428"/>
                </a:lnTo>
                <a:lnTo>
                  <a:pt x="3468" y="0"/>
                </a:lnTo>
                <a:lnTo>
                  <a:pt x="21653" y="0"/>
                </a:lnTo>
                <a:lnTo>
                  <a:pt x="21653" y="18828"/>
                </a:lnTo>
                <a:lnTo>
                  <a:pt x="19954" y="188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16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  <a:path w="21600" h="21600" extrusionOk="0">
                <a:moveTo>
                  <a:pt x="3486" y="1428"/>
                </a:moveTo>
                <a:lnTo>
                  <a:pt x="19954" y="1428"/>
                </a:lnTo>
                <a:lnTo>
                  <a:pt x="19954" y="20214"/>
                </a:lnTo>
                <a:lnTo>
                  <a:pt x="18256" y="20214"/>
                </a:lnTo>
                <a:lnTo>
                  <a:pt x="18256" y="2800"/>
                </a:lnTo>
                <a:lnTo>
                  <a:pt x="1645" y="2800"/>
                </a:lnTo>
                <a:lnTo>
                  <a:pt x="1645" y="1428"/>
                </a:lnTo>
                <a:lnTo>
                  <a:pt x="3486" y="1428"/>
                </a:lnTo>
                <a:close/>
              </a:path>
              <a:path w="21600" h="21600" extrusionOk="0">
                <a:moveTo>
                  <a:pt x="0" y="18014"/>
                </a:moveTo>
                <a:lnTo>
                  <a:pt x="4434" y="18000"/>
                </a:lnTo>
                <a:lnTo>
                  <a:pt x="4434" y="21600"/>
                </a:lnTo>
                <a:lnTo>
                  <a:pt x="0" y="18014"/>
                </a:lnTo>
                <a:close/>
              </a:path>
            </a:pathLst>
          </a:custGeom>
          <a:solidFill>
            <a:srgbClr val="D8EBB3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258888" y="981075"/>
            <a:ext cx="1366837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+mj-lt"/>
              </a:rPr>
              <a:t>program 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188" y="2924175"/>
            <a:ext cx="1381125" cy="4016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+mj-lt"/>
              </a:rPr>
              <a:t>program 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84438" y="3933825"/>
            <a:ext cx="13938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+mj-lt"/>
              </a:rPr>
              <a:t>program C</a:t>
            </a:r>
          </a:p>
        </p:txBody>
      </p:sp>
      <p:sp>
        <p:nvSpPr>
          <p:cNvPr id="45059" name="Document"/>
          <p:cNvSpPr>
            <a:spLocks noEditPoints="1" noChangeArrowheads="1"/>
          </p:cNvSpPr>
          <p:nvPr/>
        </p:nvSpPr>
        <p:spPr bwMode="auto">
          <a:xfrm>
            <a:off x="6659563" y="1484313"/>
            <a:ext cx="1568450" cy="3673475"/>
          </a:xfrm>
          <a:custGeom>
            <a:avLst/>
            <a:gdLst>
              <a:gd name="T0" fmla="*/ 10757 w 21600"/>
              <a:gd name="T1" fmla="*/ 21632 h 21600"/>
              <a:gd name="T2" fmla="*/ 85 w 21600"/>
              <a:gd name="T3" fmla="*/ 10849 h 21600"/>
              <a:gd name="T4" fmla="*/ 10757 w 21600"/>
              <a:gd name="T5" fmla="*/ 81 h 21600"/>
              <a:gd name="T6" fmla="*/ 21706 w 21600"/>
              <a:gd name="T7" fmla="*/ 10652 h 21600"/>
              <a:gd name="T8" fmla="*/ 10757 w 21600"/>
              <a:gd name="T9" fmla="*/ 21632 h 21600"/>
              <a:gd name="T10" fmla="*/ 0 w 21600"/>
              <a:gd name="T11" fmla="*/ 0 h 21600"/>
              <a:gd name="T12" fmla="*/ 21600 w 21600"/>
              <a:gd name="T13" fmla="*/ 0 h 21600"/>
              <a:gd name="T14" fmla="*/ 21600 w 21600"/>
              <a:gd name="T15" fmla="*/ 21600 h 21600"/>
              <a:gd name="T16" fmla="*/ 977 w 21600"/>
              <a:gd name="T17" fmla="*/ 818 h 21600"/>
              <a:gd name="T18" fmla="*/ 20622 w 21600"/>
              <a:gd name="T19" fmla="*/ 16429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T16" t="T17" r="T18" b="T19"/>
            <a:pathLst>
              <a:path w="21600" h="21600">
                <a:moveTo>
                  <a:pt x="10757" y="21632"/>
                </a:moveTo>
                <a:lnTo>
                  <a:pt x="5187" y="21632"/>
                </a:lnTo>
                <a:lnTo>
                  <a:pt x="85" y="17509"/>
                </a:lnTo>
                <a:lnTo>
                  <a:pt x="85" y="10849"/>
                </a:lnTo>
                <a:lnTo>
                  <a:pt x="85" y="81"/>
                </a:lnTo>
                <a:lnTo>
                  <a:pt x="10757" y="81"/>
                </a:lnTo>
                <a:lnTo>
                  <a:pt x="21706" y="81"/>
                </a:lnTo>
                <a:lnTo>
                  <a:pt x="21706" y="10652"/>
                </a:lnTo>
                <a:lnTo>
                  <a:pt x="21706" y="21632"/>
                </a:lnTo>
                <a:lnTo>
                  <a:pt x="10757" y="21632"/>
                </a:lnTo>
                <a:close/>
              </a:path>
              <a:path w="21600" h="21600">
                <a:moveTo>
                  <a:pt x="85" y="17509"/>
                </a:moveTo>
                <a:lnTo>
                  <a:pt x="5187" y="17509"/>
                </a:lnTo>
                <a:lnTo>
                  <a:pt x="5187" y="21632"/>
                </a:lnTo>
                <a:lnTo>
                  <a:pt x="85" y="17509"/>
                </a:lnTo>
                <a:close/>
              </a:path>
            </a:pathLst>
          </a:custGeom>
          <a:solidFill>
            <a:srgbClr val="00B050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659563" y="981075"/>
            <a:ext cx="1736725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+mj-lt"/>
              </a:rPr>
              <a:t>main memory</a:t>
            </a:r>
          </a:p>
        </p:txBody>
      </p:sp>
      <p:cxnSp>
        <p:nvCxnSpPr>
          <p:cNvPr id="50187" name="Straight Connector 11"/>
          <p:cNvCxnSpPr>
            <a:cxnSpLocks noChangeShapeType="1"/>
          </p:cNvCxnSpPr>
          <p:nvPr/>
        </p:nvCxnSpPr>
        <p:spPr bwMode="auto">
          <a:xfrm>
            <a:off x="6659563" y="2420938"/>
            <a:ext cx="16573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88" name="Straight Connector 13"/>
          <p:cNvCxnSpPr>
            <a:cxnSpLocks noChangeShapeType="1"/>
          </p:cNvCxnSpPr>
          <p:nvPr/>
        </p:nvCxnSpPr>
        <p:spPr bwMode="auto">
          <a:xfrm>
            <a:off x="6659563" y="3357563"/>
            <a:ext cx="16573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189" name="Rectangle 15"/>
          <p:cNvSpPr>
            <a:spLocks noChangeArrowheads="1"/>
          </p:cNvSpPr>
          <p:nvPr/>
        </p:nvSpPr>
        <p:spPr bwMode="auto">
          <a:xfrm>
            <a:off x="6659563" y="2349500"/>
            <a:ext cx="1584325" cy="1150938"/>
          </a:xfrm>
          <a:prstGeom prst="rect">
            <a:avLst/>
          </a:prstGeom>
          <a:solidFill>
            <a:srgbClr val="92D05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cxnSp>
        <p:nvCxnSpPr>
          <p:cNvPr id="50190" name="Straight Arrow Connector 17"/>
          <p:cNvCxnSpPr>
            <a:cxnSpLocks noChangeShapeType="1"/>
          </p:cNvCxnSpPr>
          <p:nvPr/>
        </p:nvCxnSpPr>
        <p:spPr bwMode="auto">
          <a:xfrm>
            <a:off x="2700338" y="1844675"/>
            <a:ext cx="4248150" cy="10080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1" name="Straight Arrow Connector 19"/>
          <p:cNvCxnSpPr>
            <a:cxnSpLocks noChangeShapeType="1"/>
          </p:cNvCxnSpPr>
          <p:nvPr/>
        </p:nvCxnSpPr>
        <p:spPr bwMode="auto">
          <a:xfrm flipV="1">
            <a:off x="2124075" y="3068638"/>
            <a:ext cx="4824413" cy="7207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0192" name="Straight Arrow Connector 21"/>
          <p:cNvCxnSpPr>
            <a:cxnSpLocks noChangeShapeType="1"/>
          </p:cNvCxnSpPr>
          <p:nvPr/>
        </p:nvCxnSpPr>
        <p:spPr bwMode="auto">
          <a:xfrm flipV="1">
            <a:off x="3995738" y="3357563"/>
            <a:ext cx="3024187" cy="15843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514281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page numbers</a:t>
            </a:r>
            <a:r>
              <a:rPr lang="zh-CN" altLang="en-US" dirty="0"/>
              <a:t>（虚拟页号）</a:t>
            </a:r>
            <a:endParaRPr lang="en-US" altLang="en-US" dirty="0"/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When </a:t>
            </a:r>
            <a:r>
              <a:rPr lang="en-US" altLang="en-US" b="1" dirty="0"/>
              <a:t>a program </a:t>
            </a:r>
            <a:r>
              <a:rPr lang="en-US" altLang="en-US" dirty="0"/>
              <a:t>is compiled its pages are assigned </a:t>
            </a:r>
            <a:r>
              <a:rPr lang="en-US" altLang="en-US" i="1" dirty="0">
                <a:solidFill>
                  <a:srgbClr val="3399FF"/>
                </a:solidFill>
              </a:rPr>
              <a:t>virtual</a:t>
            </a:r>
            <a:r>
              <a:rPr lang="en-US" altLang="en-US" dirty="0"/>
              <a:t> page numbers.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When the program is run, a table is created that maps the virtual page numbers to physical addresses.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A </a:t>
            </a:r>
            <a:r>
              <a:rPr lang="en-US" altLang="en-US" b="1" dirty="0"/>
              <a:t>page table </a:t>
            </a:r>
            <a:r>
              <a:rPr lang="en-US" altLang="en-US" dirty="0"/>
              <a:t>is used to translate the virtual address into a physical address.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5635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Page table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2195513" y="4292600"/>
            <a:ext cx="4572000" cy="7080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+mj-lt"/>
              </a:rPr>
              <a:t>Table 2.2: Virtual Address Divided into Virtual Page Number and Byte Offset</a:t>
            </a:r>
          </a:p>
        </p:txBody>
      </p:sp>
      <p:pic>
        <p:nvPicPr>
          <p:cNvPr id="5222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73238"/>
            <a:ext cx="723265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02865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>
          <a:xfrm>
            <a:off x="400172" y="73879"/>
            <a:ext cx="8532812" cy="1323976"/>
          </a:xfrm>
        </p:spPr>
        <p:txBody>
          <a:bodyPr/>
          <a:lstStyle/>
          <a:p>
            <a:r>
              <a:rPr lang="en-US" altLang="en-US" dirty="0"/>
              <a:t>Translation-lookaside buffer (TLB)</a:t>
            </a:r>
          </a:p>
        </p:txBody>
      </p:sp>
      <p:sp>
        <p:nvSpPr>
          <p:cNvPr id="53250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Using a page table has the potential to significantly increase each program’s overall run-time.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A special address translation cache in the processor.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2367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r>
              <a:rPr lang="en-US" altLang="en-US" dirty="0"/>
              <a:t>Translation-lookaside buffer (2)</a:t>
            </a:r>
          </a:p>
        </p:txBody>
      </p:sp>
      <p:sp>
        <p:nvSpPr>
          <p:cNvPr id="542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It caches a small number of entries (typically 16–512) from the page table in very fast memory.</a:t>
            </a:r>
          </a:p>
          <a:p>
            <a:endParaRPr lang="en-US" altLang="en-US" dirty="0"/>
          </a:p>
          <a:p>
            <a:r>
              <a:rPr lang="en-US" altLang="en-US" b="1" dirty="0"/>
              <a:t>Page fault </a:t>
            </a:r>
            <a:r>
              <a:rPr lang="zh-CN" altLang="en-US" b="1" dirty="0"/>
              <a:t>页面失效</a:t>
            </a:r>
            <a:r>
              <a:rPr lang="en-US" altLang="en-US" dirty="0"/>
              <a:t>– attempting to access a valid physical address for a page in the page table but the page is only stored on disk.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27602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>
          <a:xfrm>
            <a:off x="496888" y="0"/>
            <a:ext cx="8532812" cy="1323976"/>
          </a:xfrm>
        </p:spPr>
        <p:txBody>
          <a:bodyPr/>
          <a:lstStyle/>
          <a:p>
            <a:r>
              <a:rPr lang="en-US" altLang="en-US" dirty="0"/>
              <a:t>Instruction Level Parallelism (ILP)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Attempts to improve processor performance by having multiple processor components or </a:t>
            </a:r>
            <a:r>
              <a:rPr lang="en-US" altLang="en-US" b="1" dirty="0"/>
              <a:t>functional units </a:t>
            </a:r>
            <a:r>
              <a:rPr lang="zh-CN" altLang="en-US" b="1" dirty="0"/>
              <a:t>功能单元</a:t>
            </a:r>
            <a:r>
              <a:rPr lang="en-US" altLang="en-US" b="1" dirty="0"/>
              <a:t> simultaneously</a:t>
            </a:r>
            <a:r>
              <a:rPr lang="en-US" altLang="en-US" dirty="0"/>
              <a:t> executing instructions.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648658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r>
              <a:rPr lang="en-US" altLang="en-US"/>
              <a:t>Instruction Level Parallelism (2)</a:t>
            </a:r>
          </a:p>
        </p:txBody>
      </p:sp>
      <p:sp>
        <p:nvSpPr>
          <p:cNvPr id="563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Pipelining </a:t>
            </a:r>
            <a:r>
              <a:rPr lang="zh-CN" altLang="en-US" b="1" dirty="0"/>
              <a:t>流水线</a:t>
            </a:r>
            <a:r>
              <a:rPr lang="en-US" altLang="en-US" dirty="0"/>
              <a:t> - functional units are arranged in stages.</a:t>
            </a:r>
          </a:p>
          <a:p>
            <a:endParaRPr lang="en-US" altLang="en-US" dirty="0"/>
          </a:p>
          <a:p>
            <a:r>
              <a:rPr lang="en-US" altLang="en-US" b="1" dirty="0"/>
              <a:t>Multiple issue </a:t>
            </a:r>
            <a:r>
              <a:rPr lang="zh-CN" altLang="en-US" b="1" dirty="0"/>
              <a:t>多发射 </a:t>
            </a:r>
            <a:r>
              <a:rPr lang="en-US" altLang="en-US" dirty="0"/>
              <a:t>- multiple instructions can be simultaneously initiated.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1248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9" descr="C:\Documents and Settings\liszka\Local Settings\Temporary Internet Files\Content.IE5\5W39ONER\MP900401988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1268413"/>
            <a:ext cx="2081213" cy="312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7080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b="0" dirty="0"/>
              <a:t>Some background</a:t>
            </a:r>
          </a:p>
        </p:txBody>
      </p:sp>
      <p:pic>
        <p:nvPicPr>
          <p:cNvPr id="21508" name="Picture 6" descr="C:\Documents and Settings\liszka\Local Settings\Temporary Internet Files\Content.IE5\1G3WK4XC\MP900289834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836613"/>
            <a:ext cx="36576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9" name="Picture 3" descr="C:\Documents and Settings\liszka\Local Settings\Temporary Internet Files\Content.IE5\5W39ONER\MP900403733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196975"/>
            <a:ext cx="2505075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6930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Pipelining</a:t>
            </a:r>
          </a:p>
        </p:txBody>
      </p:sp>
      <p:sp>
        <p:nvSpPr>
          <p:cNvPr id="10" name="Line 3"/>
          <p:cNvSpPr>
            <a:spLocks noChangeShapeType="1"/>
          </p:cNvSpPr>
          <p:nvPr/>
        </p:nvSpPr>
        <p:spPr bwMode="auto">
          <a:xfrm>
            <a:off x="7645400" y="3908500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631825" y="974725"/>
            <a:ext cx="20638" cy="206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2000"/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863600" y="936700"/>
            <a:ext cx="7858125" cy="7635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6760875" y="931938"/>
            <a:ext cx="1076899" cy="7053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Memory</a:t>
            </a:r>
          </a:p>
          <a:p>
            <a:pPr algn="ctr"/>
            <a:r>
              <a:rPr lang="en-US" sz="2000">
                <a:solidFill>
                  <a:schemeClr val="tx1"/>
                </a:solidFill>
              </a:rPr>
              <a:t>Access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8026400" y="936700"/>
            <a:ext cx="838200" cy="705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Write</a:t>
            </a:r>
          </a:p>
          <a:p>
            <a:pPr algn="ctr"/>
            <a:r>
              <a:rPr lang="en-US" sz="2000">
                <a:solidFill>
                  <a:schemeClr val="tx1"/>
                </a:solidFill>
              </a:rPr>
              <a:t>Back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194427" y="931938"/>
            <a:ext cx="1314785" cy="7053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Instruction</a:t>
            </a: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Fetch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2947834" y="936700"/>
            <a:ext cx="1541770" cy="7053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Instr. Decode</a:t>
            </a:r>
          </a:p>
          <a:p>
            <a:pPr algn="ctr"/>
            <a:r>
              <a:rPr lang="en-US" sz="2000">
                <a:solidFill>
                  <a:schemeClr val="tx1"/>
                </a:solidFill>
              </a:rPr>
              <a:t>Reg. Fetch</a:t>
            </a:r>
          </a:p>
        </p:txBody>
      </p:sp>
      <p:sp>
        <p:nvSpPr>
          <p:cNvPr id="17" name="Rectangle 10"/>
          <p:cNvSpPr>
            <a:spLocks noChangeArrowheads="1"/>
          </p:cNvSpPr>
          <p:nvPr/>
        </p:nvSpPr>
        <p:spPr bwMode="auto">
          <a:xfrm>
            <a:off x="4995863" y="931938"/>
            <a:ext cx="1427162" cy="70532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Execute</a:t>
            </a:r>
          </a:p>
          <a:p>
            <a:pPr algn="ctr"/>
            <a:r>
              <a:rPr lang="en-US" sz="2000">
                <a:solidFill>
                  <a:schemeClr val="tx1"/>
                </a:solidFill>
              </a:rPr>
              <a:t>Addr. Calc</a:t>
            </a:r>
          </a:p>
        </p:txBody>
      </p:sp>
      <p:grpSp>
        <p:nvGrpSpPr>
          <p:cNvPr id="18" name="Group 11"/>
          <p:cNvGrpSpPr>
            <a:grpSpLocks/>
          </p:cNvGrpSpPr>
          <p:nvPr/>
        </p:nvGrpSpPr>
        <p:grpSpPr bwMode="auto">
          <a:xfrm>
            <a:off x="5740406" y="2994100"/>
            <a:ext cx="454026" cy="1095375"/>
            <a:chOff x="3360" y="2112"/>
            <a:chExt cx="286" cy="816"/>
          </a:xfrm>
        </p:grpSpPr>
        <p:grpSp>
          <p:nvGrpSpPr>
            <p:cNvPr id="19" name="Group 12"/>
            <p:cNvGrpSpPr>
              <a:grpSpLocks/>
            </p:cNvGrpSpPr>
            <p:nvPr/>
          </p:nvGrpSpPr>
          <p:grpSpPr bwMode="auto">
            <a:xfrm>
              <a:off x="3360" y="2112"/>
              <a:ext cx="286" cy="816"/>
              <a:chOff x="3360" y="2112"/>
              <a:chExt cx="286" cy="816"/>
            </a:xfrm>
          </p:grpSpPr>
          <p:sp>
            <p:nvSpPr>
              <p:cNvPr id="21" name="AutoShape 13"/>
              <p:cNvSpPr>
                <a:spLocks noChangeAspect="1" noChangeArrowheads="1"/>
              </p:cNvSpPr>
              <p:nvPr/>
            </p:nvSpPr>
            <p:spPr bwMode="auto">
              <a:xfrm rot="-5400000">
                <a:off x="3101" y="2386"/>
                <a:ext cx="816" cy="26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13 h 21600"/>
                  <a:gd name="T14" fmla="*/ 17100 w 21600"/>
                  <a:gd name="T15" fmla="*/ 1708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endParaRPr lang="en-US" sz="2000"/>
              </a:p>
            </p:txBody>
          </p:sp>
          <p:sp>
            <p:nvSpPr>
              <p:cNvPr id="22" name="AutoShape 14"/>
              <p:cNvSpPr>
                <a:spLocks noChangeAspect="1" noChangeArrowheads="1"/>
              </p:cNvSpPr>
              <p:nvPr/>
            </p:nvSpPr>
            <p:spPr bwMode="auto">
              <a:xfrm rot="5400000">
                <a:off x="3301" y="2419"/>
                <a:ext cx="247" cy="129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3" name="Text Box 15"/>
              <p:cNvSpPr txBox="1">
                <a:spLocks noChangeAspect="1" noChangeArrowheads="1"/>
              </p:cNvSpPr>
              <p:nvPr/>
            </p:nvSpPr>
            <p:spPr bwMode="auto">
              <a:xfrm rot="5400000">
                <a:off x="3293" y="2405"/>
                <a:ext cx="45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>
                    <a:solidFill>
                      <a:schemeClr val="tx1"/>
                    </a:solidFill>
                    <a:latin typeface="+mn-lt"/>
                  </a:rPr>
                  <a:t>ALU</a:t>
                </a:r>
                <a:endParaRPr lang="en-US" sz="105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  <p:sp>
          <p:nvSpPr>
            <p:cNvPr id="20" name="Freeform 16"/>
            <p:cNvSpPr>
              <a:spLocks noChangeAspect="1"/>
            </p:cNvSpPr>
            <p:nvPr/>
          </p:nvSpPr>
          <p:spPr bwMode="auto">
            <a:xfrm rot="5400000">
              <a:off x="3307" y="2425"/>
              <a:ext cx="245" cy="115"/>
            </a:xfrm>
            <a:custGeom>
              <a:avLst/>
              <a:gdLst>
                <a:gd name="T0" fmla="*/ 0 w 384"/>
                <a:gd name="T1" fmla="*/ 0 h 288"/>
                <a:gd name="T2" fmla="*/ 1 w 384"/>
                <a:gd name="T3" fmla="*/ 0 h 288"/>
                <a:gd name="T4" fmla="*/ 1 w 384"/>
                <a:gd name="T5" fmla="*/ 0 h 288"/>
                <a:gd name="T6" fmla="*/ 0 60000 65536"/>
                <a:gd name="T7" fmla="*/ 0 60000 65536"/>
                <a:gd name="T8" fmla="*/ 0 60000 65536"/>
                <a:gd name="T9" fmla="*/ 0 w 384"/>
                <a:gd name="T10" fmla="*/ 0 h 288"/>
                <a:gd name="T11" fmla="*/ 384 w 384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288">
                  <a:moveTo>
                    <a:pt x="0" y="288"/>
                  </a:moveTo>
                  <a:lnTo>
                    <a:pt x="192" y="0"/>
                  </a:lnTo>
                  <a:lnTo>
                    <a:pt x="384" y="288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1549400" y="2994100"/>
            <a:ext cx="762000" cy="9144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sz="2000" b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Freeform 18"/>
          <p:cNvSpPr>
            <a:spLocks/>
          </p:cNvSpPr>
          <p:nvPr/>
        </p:nvSpPr>
        <p:spPr bwMode="auto">
          <a:xfrm>
            <a:off x="6215063" y="2271788"/>
            <a:ext cx="922337" cy="365125"/>
          </a:xfrm>
          <a:custGeom>
            <a:avLst/>
            <a:gdLst>
              <a:gd name="T0" fmla="*/ 0 w 576"/>
              <a:gd name="T1" fmla="*/ 2147483647 h 240"/>
              <a:gd name="T2" fmla="*/ 2147483647 w 576"/>
              <a:gd name="T3" fmla="*/ 2147483647 h 240"/>
              <a:gd name="T4" fmla="*/ 2147483647 w 576"/>
              <a:gd name="T5" fmla="*/ 0 h 240"/>
              <a:gd name="T6" fmla="*/ 0 60000 65536"/>
              <a:gd name="T7" fmla="*/ 0 60000 65536"/>
              <a:gd name="T8" fmla="*/ 0 60000 65536"/>
              <a:gd name="T9" fmla="*/ 0 w 576"/>
              <a:gd name="T10" fmla="*/ 0 h 240"/>
              <a:gd name="T11" fmla="*/ 576 w 576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6" h="240">
                <a:moveTo>
                  <a:pt x="0" y="240"/>
                </a:moveTo>
                <a:lnTo>
                  <a:pt x="576" y="240"/>
                </a:lnTo>
                <a:lnTo>
                  <a:pt x="576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3835400" y="2741688"/>
            <a:ext cx="590550" cy="147637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sz="2000" b="0">
                <a:solidFill>
                  <a:schemeClr val="tx1"/>
                </a:solidFill>
              </a:rPr>
              <a:t>Reg File</a:t>
            </a:r>
          </a:p>
        </p:txBody>
      </p:sp>
      <p:sp>
        <p:nvSpPr>
          <p:cNvPr id="27" name="Oval 20"/>
          <p:cNvSpPr>
            <a:spLocks noChangeArrowheads="1"/>
          </p:cNvSpPr>
          <p:nvPr/>
        </p:nvSpPr>
        <p:spPr bwMode="auto">
          <a:xfrm>
            <a:off x="5300663" y="2941713"/>
            <a:ext cx="209550" cy="5524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b="0">
                <a:solidFill>
                  <a:schemeClr val="tx1"/>
                </a:solidFill>
              </a:rPr>
              <a:t>MUX</a:t>
            </a:r>
            <a:endParaRPr lang="en-US" sz="2000" b="0">
              <a:solidFill>
                <a:schemeClr val="tx1"/>
              </a:solidFill>
            </a:endParaRPr>
          </a:p>
        </p:txBody>
      </p:sp>
      <p:sp>
        <p:nvSpPr>
          <p:cNvPr id="28" name="Oval 21"/>
          <p:cNvSpPr>
            <a:spLocks noChangeArrowheads="1"/>
          </p:cNvSpPr>
          <p:nvPr/>
        </p:nvSpPr>
        <p:spPr bwMode="auto">
          <a:xfrm>
            <a:off x="5300663" y="3551313"/>
            <a:ext cx="209550" cy="5524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b="0" dirty="0">
                <a:solidFill>
                  <a:schemeClr val="tx1"/>
                </a:solidFill>
              </a:rPr>
              <a:t>MUX</a:t>
            </a:r>
            <a:endParaRPr lang="en-US" sz="2000" b="0" dirty="0">
              <a:solidFill>
                <a:schemeClr val="tx1"/>
              </a:solidFill>
            </a:endParaRPr>
          </a:p>
        </p:txBody>
      </p:sp>
      <p:sp>
        <p:nvSpPr>
          <p:cNvPr id="29" name="Freeform 22"/>
          <p:cNvSpPr>
            <a:spLocks/>
          </p:cNvSpPr>
          <p:nvPr/>
        </p:nvSpPr>
        <p:spPr bwMode="auto">
          <a:xfrm>
            <a:off x="4978400" y="2636913"/>
            <a:ext cx="750888" cy="661987"/>
          </a:xfrm>
          <a:custGeom>
            <a:avLst/>
            <a:gdLst>
              <a:gd name="T0" fmla="*/ 0 w 336"/>
              <a:gd name="T1" fmla="*/ 2147483647 h 480"/>
              <a:gd name="T2" fmla="*/ 0 w 336"/>
              <a:gd name="T3" fmla="*/ 0 h 480"/>
              <a:gd name="T4" fmla="*/ 2147483647 w 336"/>
              <a:gd name="T5" fmla="*/ 0 h 480"/>
              <a:gd name="T6" fmla="*/ 0 60000 65536"/>
              <a:gd name="T7" fmla="*/ 0 60000 65536"/>
              <a:gd name="T8" fmla="*/ 0 60000 65536"/>
              <a:gd name="T9" fmla="*/ 0 w 336"/>
              <a:gd name="T10" fmla="*/ 0 h 480"/>
              <a:gd name="T11" fmla="*/ 336 w 336"/>
              <a:gd name="T12" fmla="*/ 480 h 48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6" h="480">
                <a:moveTo>
                  <a:pt x="0" y="480"/>
                </a:moveTo>
                <a:lnTo>
                  <a:pt x="0" y="0"/>
                </a:lnTo>
                <a:lnTo>
                  <a:pt x="336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7129463" y="3322713"/>
            <a:ext cx="533400" cy="1143000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sz="2000" b="0">
                <a:solidFill>
                  <a:schemeClr val="tx1"/>
                </a:solidFill>
              </a:rPr>
              <a:t>Data</a:t>
            </a:r>
          </a:p>
          <a:p>
            <a:pPr algn="ctr">
              <a:lnSpc>
                <a:spcPct val="80000"/>
              </a:lnSpc>
            </a:pPr>
            <a:r>
              <a:rPr lang="en-US" sz="2000" b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31" name="Oval 24"/>
          <p:cNvSpPr>
            <a:spLocks noChangeArrowheads="1"/>
          </p:cNvSpPr>
          <p:nvPr/>
        </p:nvSpPr>
        <p:spPr bwMode="auto">
          <a:xfrm>
            <a:off x="8331200" y="3832300"/>
            <a:ext cx="209550" cy="552450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b="0">
                <a:solidFill>
                  <a:schemeClr val="tx1"/>
                </a:solidFill>
              </a:rPr>
              <a:t>MUX</a:t>
            </a:r>
            <a:endParaRPr lang="en-US" sz="2000" b="0">
              <a:solidFill>
                <a:schemeClr val="tx1"/>
              </a:solidFill>
            </a:endParaRPr>
          </a:p>
        </p:txBody>
      </p:sp>
      <p:sp>
        <p:nvSpPr>
          <p:cNvPr id="32" name="Oval 25"/>
          <p:cNvSpPr>
            <a:spLocks noChangeArrowheads="1"/>
          </p:cNvSpPr>
          <p:nvPr/>
        </p:nvSpPr>
        <p:spPr bwMode="auto">
          <a:xfrm>
            <a:off x="3835400" y="4302200"/>
            <a:ext cx="447675" cy="676275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50">
                <a:solidFill>
                  <a:schemeClr val="tx1"/>
                </a:solidFill>
              </a:rPr>
              <a:t>Sign</a:t>
            </a:r>
          </a:p>
          <a:p>
            <a:pPr algn="ctr"/>
            <a:r>
              <a:rPr lang="en-US" sz="1050">
                <a:solidFill>
                  <a:schemeClr val="tx1"/>
                </a:solidFill>
              </a:rPr>
              <a:t>Extend</a:t>
            </a:r>
            <a:endParaRPr lang="en-US" sz="1400" b="0">
              <a:solidFill>
                <a:schemeClr val="tx1"/>
              </a:solidFill>
            </a:endParaRPr>
          </a:p>
        </p:txBody>
      </p:sp>
      <p:sp>
        <p:nvSpPr>
          <p:cNvPr id="33" name="Line 30"/>
          <p:cNvSpPr>
            <a:spLocks noChangeShapeType="1"/>
          </p:cNvSpPr>
          <p:nvPr/>
        </p:nvSpPr>
        <p:spPr bwMode="auto">
          <a:xfrm>
            <a:off x="2311400" y="34513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34" name="Line 31"/>
          <p:cNvSpPr>
            <a:spLocks noChangeShapeType="1"/>
          </p:cNvSpPr>
          <p:nvPr/>
        </p:nvSpPr>
        <p:spPr bwMode="auto">
          <a:xfrm>
            <a:off x="2921000" y="345130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35" name="Freeform 32"/>
          <p:cNvSpPr>
            <a:spLocks/>
          </p:cNvSpPr>
          <p:nvPr/>
        </p:nvSpPr>
        <p:spPr bwMode="auto">
          <a:xfrm>
            <a:off x="3149600" y="2913138"/>
            <a:ext cx="685800" cy="1757362"/>
          </a:xfrm>
          <a:custGeom>
            <a:avLst/>
            <a:gdLst>
              <a:gd name="T0" fmla="*/ 0 w 480"/>
              <a:gd name="T1" fmla="*/ 0 h 1056"/>
              <a:gd name="T2" fmla="*/ 0 w 480"/>
              <a:gd name="T3" fmla="*/ 2147483647 h 1056"/>
              <a:gd name="T4" fmla="*/ 2147483647 w 480"/>
              <a:gd name="T5" fmla="*/ 2147483647 h 1056"/>
              <a:gd name="T6" fmla="*/ 0 60000 65536"/>
              <a:gd name="T7" fmla="*/ 0 60000 65536"/>
              <a:gd name="T8" fmla="*/ 0 60000 65536"/>
              <a:gd name="T9" fmla="*/ 0 w 480"/>
              <a:gd name="T10" fmla="*/ 0 h 1056"/>
              <a:gd name="T11" fmla="*/ 480 w 480"/>
              <a:gd name="T12" fmla="*/ 1056 h 10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80" h="1056">
                <a:moveTo>
                  <a:pt x="0" y="0"/>
                </a:moveTo>
                <a:lnTo>
                  <a:pt x="0" y="1056"/>
                </a:lnTo>
                <a:lnTo>
                  <a:pt x="480" y="105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36" name="Line 33"/>
          <p:cNvSpPr>
            <a:spLocks noChangeShapeType="1"/>
          </p:cNvSpPr>
          <p:nvPr/>
        </p:nvSpPr>
        <p:spPr bwMode="auto">
          <a:xfrm>
            <a:off x="3149600" y="2917900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37" name="Line 34"/>
          <p:cNvSpPr>
            <a:spLocks noChangeShapeType="1"/>
          </p:cNvSpPr>
          <p:nvPr/>
        </p:nvSpPr>
        <p:spPr bwMode="auto">
          <a:xfrm>
            <a:off x="3149600" y="3222700"/>
            <a:ext cx="685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38" name="Line 35"/>
          <p:cNvSpPr>
            <a:spLocks noChangeShapeType="1"/>
          </p:cNvSpPr>
          <p:nvPr/>
        </p:nvSpPr>
        <p:spPr bwMode="auto">
          <a:xfrm>
            <a:off x="4445000" y="32989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39" name="Rectangle 36"/>
          <p:cNvSpPr>
            <a:spLocks noChangeArrowheads="1"/>
          </p:cNvSpPr>
          <p:nvPr/>
        </p:nvSpPr>
        <p:spPr bwMode="auto">
          <a:xfrm>
            <a:off x="5740400" y="2460700"/>
            <a:ext cx="457200" cy="381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lang="en-US" sz="1400" b="0">
                <a:solidFill>
                  <a:schemeClr val="tx1"/>
                </a:solidFill>
              </a:rPr>
              <a:t>Zero?</a:t>
            </a:r>
            <a:endParaRPr lang="en-US" sz="2000" b="0">
              <a:solidFill>
                <a:schemeClr val="tx1"/>
              </a:solidFill>
            </a:endParaRPr>
          </a:p>
        </p:txBody>
      </p:sp>
      <p:sp>
        <p:nvSpPr>
          <p:cNvPr id="40" name="Line 37"/>
          <p:cNvSpPr>
            <a:spLocks noChangeShapeType="1"/>
          </p:cNvSpPr>
          <p:nvPr/>
        </p:nvSpPr>
        <p:spPr bwMode="auto">
          <a:xfrm>
            <a:off x="5511800" y="322270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1" name="Line 38"/>
          <p:cNvSpPr>
            <a:spLocks noChangeShapeType="1"/>
          </p:cNvSpPr>
          <p:nvPr/>
        </p:nvSpPr>
        <p:spPr bwMode="auto">
          <a:xfrm>
            <a:off x="5511800" y="383230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2" name="Freeform 39"/>
          <p:cNvSpPr>
            <a:spLocks/>
          </p:cNvSpPr>
          <p:nvPr/>
        </p:nvSpPr>
        <p:spPr bwMode="auto">
          <a:xfrm>
            <a:off x="482600" y="1622500"/>
            <a:ext cx="7086600" cy="1812925"/>
          </a:xfrm>
          <a:custGeom>
            <a:avLst/>
            <a:gdLst>
              <a:gd name="T0" fmla="*/ 2147483647 w 4464"/>
              <a:gd name="T1" fmla="*/ 2147483647 h 1142"/>
              <a:gd name="T2" fmla="*/ 2147483647 w 4464"/>
              <a:gd name="T3" fmla="*/ 2147483647 h 1142"/>
              <a:gd name="T4" fmla="*/ 2147483647 w 4464"/>
              <a:gd name="T5" fmla="*/ 0 h 1142"/>
              <a:gd name="T6" fmla="*/ 0 w 4464"/>
              <a:gd name="T7" fmla="*/ 0 h 1142"/>
              <a:gd name="T8" fmla="*/ 2147483647 w 4464"/>
              <a:gd name="T9" fmla="*/ 2147483647 h 1142"/>
              <a:gd name="T10" fmla="*/ 2147483647 w 4464"/>
              <a:gd name="T11" fmla="*/ 2147483647 h 114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464"/>
              <a:gd name="T19" fmla="*/ 0 h 1142"/>
              <a:gd name="T20" fmla="*/ 4464 w 4464"/>
              <a:gd name="T21" fmla="*/ 1142 h 114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464" h="1142">
                <a:moveTo>
                  <a:pt x="4224" y="253"/>
                </a:moveTo>
                <a:lnTo>
                  <a:pt x="4464" y="253"/>
                </a:lnTo>
                <a:lnTo>
                  <a:pt x="4464" y="0"/>
                </a:lnTo>
                <a:lnTo>
                  <a:pt x="0" y="0"/>
                </a:lnTo>
                <a:lnTo>
                  <a:pt x="2" y="1142"/>
                </a:lnTo>
                <a:lnTo>
                  <a:pt x="172" y="1142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3" name="Line 40"/>
          <p:cNvSpPr>
            <a:spLocks noChangeShapeType="1"/>
          </p:cNvSpPr>
          <p:nvPr/>
        </p:nvSpPr>
        <p:spPr bwMode="auto">
          <a:xfrm>
            <a:off x="6197600" y="3527500"/>
            <a:ext cx="9144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4" name="Freeform 41"/>
          <p:cNvSpPr>
            <a:spLocks/>
          </p:cNvSpPr>
          <p:nvPr/>
        </p:nvSpPr>
        <p:spPr bwMode="auto">
          <a:xfrm>
            <a:off x="6723063" y="2140025"/>
            <a:ext cx="304800" cy="1371600"/>
          </a:xfrm>
          <a:custGeom>
            <a:avLst/>
            <a:gdLst>
              <a:gd name="T0" fmla="*/ 0 w 192"/>
              <a:gd name="T1" fmla="*/ 2147483647 h 960"/>
              <a:gd name="T2" fmla="*/ 0 w 192"/>
              <a:gd name="T3" fmla="*/ 0 h 960"/>
              <a:gd name="T4" fmla="*/ 2147483647 w 192"/>
              <a:gd name="T5" fmla="*/ 0 h 960"/>
              <a:gd name="T6" fmla="*/ 0 60000 65536"/>
              <a:gd name="T7" fmla="*/ 0 60000 65536"/>
              <a:gd name="T8" fmla="*/ 0 60000 65536"/>
              <a:gd name="T9" fmla="*/ 0 w 192"/>
              <a:gd name="T10" fmla="*/ 0 h 960"/>
              <a:gd name="T11" fmla="*/ 192 w 192"/>
              <a:gd name="T12" fmla="*/ 960 h 96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92" h="960">
                <a:moveTo>
                  <a:pt x="0" y="960"/>
                </a:moveTo>
                <a:lnTo>
                  <a:pt x="0" y="0"/>
                </a:lnTo>
                <a:lnTo>
                  <a:pt x="192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5" name="Line 42"/>
          <p:cNvSpPr>
            <a:spLocks noChangeShapeType="1"/>
          </p:cNvSpPr>
          <p:nvPr/>
        </p:nvSpPr>
        <p:spPr bwMode="auto">
          <a:xfrm>
            <a:off x="4445000" y="3756100"/>
            <a:ext cx="838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6" name="Line 43"/>
          <p:cNvSpPr>
            <a:spLocks noChangeShapeType="1"/>
          </p:cNvSpPr>
          <p:nvPr/>
        </p:nvSpPr>
        <p:spPr bwMode="auto">
          <a:xfrm>
            <a:off x="1092200" y="3451300"/>
            <a:ext cx="457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7" name="Line 44"/>
          <p:cNvSpPr>
            <a:spLocks noChangeShapeType="1"/>
          </p:cNvSpPr>
          <p:nvPr/>
        </p:nvSpPr>
        <p:spPr bwMode="auto">
          <a:xfrm>
            <a:off x="1549400" y="2689300"/>
            <a:ext cx="2286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8" name="Freeform 45"/>
          <p:cNvSpPr>
            <a:spLocks/>
          </p:cNvSpPr>
          <p:nvPr/>
        </p:nvSpPr>
        <p:spPr bwMode="auto">
          <a:xfrm>
            <a:off x="1244600" y="2079700"/>
            <a:ext cx="533400" cy="1371600"/>
          </a:xfrm>
          <a:custGeom>
            <a:avLst/>
            <a:gdLst>
              <a:gd name="T0" fmla="*/ 0 w 336"/>
              <a:gd name="T1" fmla="*/ 2147483647 h 864"/>
              <a:gd name="T2" fmla="*/ 0 w 336"/>
              <a:gd name="T3" fmla="*/ 0 h 864"/>
              <a:gd name="T4" fmla="*/ 2147483647 w 336"/>
              <a:gd name="T5" fmla="*/ 0 h 864"/>
              <a:gd name="T6" fmla="*/ 0 60000 65536"/>
              <a:gd name="T7" fmla="*/ 0 60000 65536"/>
              <a:gd name="T8" fmla="*/ 0 60000 65536"/>
              <a:gd name="T9" fmla="*/ 0 w 336"/>
              <a:gd name="T10" fmla="*/ 0 h 864"/>
              <a:gd name="T11" fmla="*/ 336 w 336"/>
              <a:gd name="T12" fmla="*/ 864 h 8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6" h="864">
                <a:moveTo>
                  <a:pt x="0" y="864"/>
                </a:moveTo>
                <a:lnTo>
                  <a:pt x="0" y="0"/>
                </a:lnTo>
                <a:lnTo>
                  <a:pt x="336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49" name="Freeform 46"/>
          <p:cNvSpPr>
            <a:spLocks/>
          </p:cNvSpPr>
          <p:nvPr/>
        </p:nvSpPr>
        <p:spPr bwMode="auto">
          <a:xfrm>
            <a:off x="6716713" y="3527500"/>
            <a:ext cx="1614487" cy="1143000"/>
          </a:xfrm>
          <a:custGeom>
            <a:avLst/>
            <a:gdLst>
              <a:gd name="T0" fmla="*/ 0 w 1008"/>
              <a:gd name="T1" fmla="*/ 0 h 720"/>
              <a:gd name="T2" fmla="*/ 0 w 1008"/>
              <a:gd name="T3" fmla="*/ 2147483647 h 720"/>
              <a:gd name="T4" fmla="*/ 2147483647 w 1008"/>
              <a:gd name="T5" fmla="*/ 2147483647 h 720"/>
              <a:gd name="T6" fmla="*/ 2147483647 w 1008"/>
              <a:gd name="T7" fmla="*/ 2147483647 h 720"/>
              <a:gd name="T8" fmla="*/ 2147483647 w 1008"/>
              <a:gd name="T9" fmla="*/ 2147483647 h 72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8"/>
              <a:gd name="T16" fmla="*/ 0 h 720"/>
              <a:gd name="T17" fmla="*/ 1008 w 1008"/>
              <a:gd name="T18" fmla="*/ 720 h 72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8" h="720">
                <a:moveTo>
                  <a:pt x="0" y="0"/>
                </a:moveTo>
                <a:lnTo>
                  <a:pt x="0" y="720"/>
                </a:lnTo>
                <a:lnTo>
                  <a:pt x="864" y="720"/>
                </a:lnTo>
                <a:lnTo>
                  <a:pt x="864" y="480"/>
                </a:lnTo>
                <a:lnTo>
                  <a:pt x="1008" y="48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0" name="Freeform 47"/>
          <p:cNvSpPr>
            <a:spLocks/>
          </p:cNvSpPr>
          <p:nvPr/>
        </p:nvSpPr>
        <p:spPr bwMode="auto">
          <a:xfrm>
            <a:off x="3454400" y="3832300"/>
            <a:ext cx="5334000" cy="1828800"/>
          </a:xfrm>
          <a:custGeom>
            <a:avLst/>
            <a:gdLst>
              <a:gd name="T0" fmla="*/ 2147483647 w 3312"/>
              <a:gd name="T1" fmla="*/ 2147483647 h 768"/>
              <a:gd name="T2" fmla="*/ 2147483647 w 3312"/>
              <a:gd name="T3" fmla="*/ 2147483647 h 768"/>
              <a:gd name="T4" fmla="*/ 2147483647 w 3312"/>
              <a:gd name="T5" fmla="*/ 2147483647 h 768"/>
              <a:gd name="T6" fmla="*/ 0 w 3312"/>
              <a:gd name="T7" fmla="*/ 2147483647 h 768"/>
              <a:gd name="T8" fmla="*/ 0 w 3312"/>
              <a:gd name="T9" fmla="*/ 0 h 768"/>
              <a:gd name="T10" fmla="*/ 2147483647 w 3312"/>
              <a:gd name="T11" fmla="*/ 0 h 768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312"/>
              <a:gd name="T19" fmla="*/ 0 h 768"/>
              <a:gd name="T20" fmla="*/ 3312 w 3312"/>
              <a:gd name="T21" fmla="*/ 768 h 768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312" h="768">
                <a:moveTo>
                  <a:pt x="3168" y="96"/>
                </a:moveTo>
                <a:lnTo>
                  <a:pt x="3312" y="96"/>
                </a:lnTo>
                <a:lnTo>
                  <a:pt x="3312" y="768"/>
                </a:lnTo>
                <a:lnTo>
                  <a:pt x="0" y="768"/>
                </a:lnTo>
                <a:lnTo>
                  <a:pt x="0" y="0"/>
                </a:lnTo>
                <a:lnTo>
                  <a:pt x="24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1" name="Freeform 48"/>
          <p:cNvSpPr>
            <a:spLocks/>
          </p:cNvSpPr>
          <p:nvPr/>
        </p:nvSpPr>
        <p:spPr bwMode="auto">
          <a:xfrm>
            <a:off x="4978400" y="3756100"/>
            <a:ext cx="2133600" cy="533400"/>
          </a:xfrm>
          <a:custGeom>
            <a:avLst/>
            <a:gdLst>
              <a:gd name="T0" fmla="*/ 0 w 1344"/>
              <a:gd name="T1" fmla="*/ 0 h 336"/>
              <a:gd name="T2" fmla="*/ 0 w 1344"/>
              <a:gd name="T3" fmla="*/ 2147483647 h 336"/>
              <a:gd name="T4" fmla="*/ 2147483647 w 1344"/>
              <a:gd name="T5" fmla="*/ 2147483647 h 336"/>
              <a:gd name="T6" fmla="*/ 0 60000 65536"/>
              <a:gd name="T7" fmla="*/ 0 60000 65536"/>
              <a:gd name="T8" fmla="*/ 0 60000 65536"/>
              <a:gd name="T9" fmla="*/ 0 w 1344"/>
              <a:gd name="T10" fmla="*/ 0 h 336"/>
              <a:gd name="T11" fmla="*/ 1344 w 1344"/>
              <a:gd name="T12" fmla="*/ 336 h 3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336">
                <a:moveTo>
                  <a:pt x="0" y="0"/>
                </a:moveTo>
                <a:lnTo>
                  <a:pt x="0" y="336"/>
                </a:lnTo>
                <a:lnTo>
                  <a:pt x="1344" y="336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52" name="Freeform 49"/>
          <p:cNvSpPr>
            <a:spLocks/>
          </p:cNvSpPr>
          <p:nvPr/>
        </p:nvSpPr>
        <p:spPr bwMode="auto">
          <a:xfrm>
            <a:off x="3302000" y="3603700"/>
            <a:ext cx="5257800" cy="1828800"/>
          </a:xfrm>
          <a:custGeom>
            <a:avLst/>
            <a:gdLst>
              <a:gd name="T0" fmla="*/ 2147483647 w 3312"/>
              <a:gd name="T1" fmla="*/ 2147483647 h 1200"/>
              <a:gd name="T2" fmla="*/ 2147483647 w 3312"/>
              <a:gd name="T3" fmla="*/ 2147483647 h 1200"/>
              <a:gd name="T4" fmla="*/ 2147483647 w 3312"/>
              <a:gd name="T5" fmla="*/ 2147483647 h 1200"/>
              <a:gd name="T6" fmla="*/ 0 w 3312"/>
              <a:gd name="T7" fmla="*/ 2147483647 h 1200"/>
              <a:gd name="T8" fmla="*/ 0 w 3312"/>
              <a:gd name="T9" fmla="*/ 0 h 1200"/>
              <a:gd name="T10" fmla="*/ 2147483647 w 3312"/>
              <a:gd name="T11" fmla="*/ 0 h 12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312"/>
              <a:gd name="T19" fmla="*/ 0 h 1200"/>
              <a:gd name="T20" fmla="*/ 3312 w 3312"/>
              <a:gd name="T21" fmla="*/ 1200 h 12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312" h="1200">
                <a:moveTo>
                  <a:pt x="3024" y="960"/>
                </a:moveTo>
                <a:lnTo>
                  <a:pt x="3312" y="960"/>
                </a:lnTo>
                <a:lnTo>
                  <a:pt x="3312" y="1200"/>
                </a:lnTo>
                <a:lnTo>
                  <a:pt x="0" y="1200"/>
                </a:lnTo>
                <a:lnTo>
                  <a:pt x="0" y="0"/>
                </a:lnTo>
                <a:lnTo>
                  <a:pt x="336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grpSp>
        <p:nvGrpSpPr>
          <p:cNvPr id="53" name="Group 50"/>
          <p:cNvGrpSpPr>
            <a:grpSpLocks/>
          </p:cNvGrpSpPr>
          <p:nvPr/>
        </p:nvGrpSpPr>
        <p:grpSpPr bwMode="auto">
          <a:xfrm>
            <a:off x="2616200" y="1698700"/>
            <a:ext cx="5487988" cy="3643313"/>
            <a:chOff x="1631" y="1405"/>
            <a:chExt cx="3457" cy="2295"/>
          </a:xfrm>
        </p:grpSpPr>
        <p:grpSp>
          <p:nvGrpSpPr>
            <p:cNvPr id="54" name="Group 51"/>
            <p:cNvGrpSpPr>
              <a:grpSpLocks/>
            </p:cNvGrpSpPr>
            <p:nvPr/>
          </p:nvGrpSpPr>
          <p:grpSpPr bwMode="auto">
            <a:xfrm>
              <a:off x="1631" y="1405"/>
              <a:ext cx="192" cy="2295"/>
              <a:chOff x="1486" y="1488"/>
              <a:chExt cx="192" cy="2295"/>
            </a:xfrm>
          </p:grpSpPr>
          <p:sp>
            <p:nvSpPr>
              <p:cNvPr id="64" name="Rectangle 52"/>
              <p:cNvSpPr>
                <a:spLocks noChangeArrowheads="1"/>
              </p:cNvSpPr>
              <p:nvPr/>
            </p:nvSpPr>
            <p:spPr bwMode="auto">
              <a:xfrm>
                <a:off x="1486" y="1488"/>
                <a:ext cx="192" cy="2295"/>
              </a:xfrm>
              <a:prstGeom prst="rect">
                <a:avLst/>
              </a:prstGeom>
              <a:solidFill>
                <a:srgbClr val="07F70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/>
                <a:r>
                  <a:rPr lang="en-US" sz="2000">
                    <a:solidFill>
                      <a:schemeClr val="tx1"/>
                    </a:solidFill>
                  </a:rPr>
                  <a:t>IF/ID</a:t>
                </a:r>
              </a:p>
            </p:txBody>
          </p:sp>
          <p:sp>
            <p:nvSpPr>
              <p:cNvPr id="65" name="AutoShape 53"/>
              <p:cNvSpPr>
                <a:spLocks noChangeArrowheads="1"/>
              </p:cNvSpPr>
              <p:nvPr/>
            </p:nvSpPr>
            <p:spPr bwMode="auto">
              <a:xfrm>
                <a:off x="1486" y="3591"/>
                <a:ext cx="192" cy="192"/>
              </a:xfrm>
              <a:prstGeom prst="triangle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55" name="Group 54"/>
            <p:cNvGrpSpPr>
              <a:grpSpLocks/>
            </p:cNvGrpSpPr>
            <p:nvPr/>
          </p:nvGrpSpPr>
          <p:grpSpPr bwMode="auto">
            <a:xfrm>
              <a:off x="2832" y="1405"/>
              <a:ext cx="193" cy="2295"/>
              <a:chOff x="2740" y="1436"/>
              <a:chExt cx="193" cy="2295"/>
            </a:xfrm>
          </p:grpSpPr>
          <p:sp>
            <p:nvSpPr>
              <p:cNvPr id="62" name="Rectangle 55"/>
              <p:cNvSpPr>
                <a:spLocks noChangeArrowheads="1"/>
              </p:cNvSpPr>
              <p:nvPr/>
            </p:nvSpPr>
            <p:spPr bwMode="auto">
              <a:xfrm>
                <a:off x="2741" y="1436"/>
                <a:ext cx="192" cy="2295"/>
              </a:xfrm>
              <a:prstGeom prst="rect">
                <a:avLst/>
              </a:prstGeom>
              <a:solidFill>
                <a:srgbClr val="07F70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/>
                <a:r>
                  <a:rPr lang="en-US" sz="2000">
                    <a:solidFill>
                      <a:schemeClr val="tx1"/>
                    </a:solidFill>
                  </a:rPr>
                  <a:t>ID/EX</a:t>
                </a:r>
              </a:p>
            </p:txBody>
          </p:sp>
          <p:sp>
            <p:nvSpPr>
              <p:cNvPr id="63" name="AutoShape 56"/>
              <p:cNvSpPr>
                <a:spLocks noChangeArrowheads="1"/>
              </p:cNvSpPr>
              <p:nvPr/>
            </p:nvSpPr>
            <p:spPr bwMode="auto">
              <a:xfrm>
                <a:off x="2740" y="3533"/>
                <a:ext cx="192" cy="192"/>
              </a:xfrm>
              <a:prstGeom prst="triangle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56" name="Group 57"/>
            <p:cNvGrpSpPr>
              <a:grpSpLocks/>
            </p:cNvGrpSpPr>
            <p:nvPr/>
          </p:nvGrpSpPr>
          <p:grpSpPr bwMode="auto">
            <a:xfrm>
              <a:off x="4896" y="1405"/>
              <a:ext cx="192" cy="2295"/>
              <a:chOff x="4972" y="1431"/>
              <a:chExt cx="192" cy="2295"/>
            </a:xfrm>
          </p:grpSpPr>
          <p:sp>
            <p:nvSpPr>
              <p:cNvPr id="60" name="Rectangle 58"/>
              <p:cNvSpPr>
                <a:spLocks noChangeArrowheads="1"/>
              </p:cNvSpPr>
              <p:nvPr/>
            </p:nvSpPr>
            <p:spPr bwMode="auto">
              <a:xfrm>
                <a:off x="4972" y="1431"/>
                <a:ext cx="192" cy="2295"/>
              </a:xfrm>
              <a:prstGeom prst="rect">
                <a:avLst/>
              </a:prstGeom>
              <a:solidFill>
                <a:srgbClr val="07F70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/>
                <a:r>
                  <a:rPr lang="en-US" sz="2000">
                    <a:solidFill>
                      <a:schemeClr val="tx1"/>
                    </a:solidFill>
                  </a:rPr>
                  <a:t>MEM/WB</a:t>
                </a:r>
              </a:p>
            </p:txBody>
          </p:sp>
          <p:sp>
            <p:nvSpPr>
              <p:cNvPr id="61" name="AutoShape 59"/>
              <p:cNvSpPr>
                <a:spLocks noChangeArrowheads="1"/>
              </p:cNvSpPr>
              <p:nvPr/>
            </p:nvSpPr>
            <p:spPr bwMode="auto">
              <a:xfrm>
                <a:off x="4972" y="3534"/>
                <a:ext cx="192" cy="192"/>
              </a:xfrm>
              <a:prstGeom prst="triangle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  <p:grpSp>
          <p:nvGrpSpPr>
            <p:cNvPr id="57" name="Group 60"/>
            <p:cNvGrpSpPr>
              <a:grpSpLocks/>
            </p:cNvGrpSpPr>
            <p:nvPr/>
          </p:nvGrpSpPr>
          <p:grpSpPr bwMode="auto">
            <a:xfrm>
              <a:off x="3966" y="1405"/>
              <a:ext cx="192" cy="2295"/>
              <a:chOff x="3920" y="1447"/>
              <a:chExt cx="192" cy="2295"/>
            </a:xfrm>
          </p:grpSpPr>
          <p:sp>
            <p:nvSpPr>
              <p:cNvPr id="58" name="Rectangle 61"/>
              <p:cNvSpPr>
                <a:spLocks noChangeArrowheads="1"/>
              </p:cNvSpPr>
              <p:nvPr/>
            </p:nvSpPr>
            <p:spPr bwMode="auto">
              <a:xfrm>
                <a:off x="3920" y="1447"/>
                <a:ext cx="192" cy="2295"/>
              </a:xfrm>
              <a:prstGeom prst="rect">
                <a:avLst/>
              </a:prstGeom>
              <a:solidFill>
                <a:srgbClr val="07F70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/>
                <a:r>
                  <a:rPr lang="en-US" sz="2000">
                    <a:solidFill>
                      <a:schemeClr val="tx1"/>
                    </a:solidFill>
                  </a:rPr>
                  <a:t>EX/MEM</a:t>
                </a:r>
              </a:p>
            </p:txBody>
          </p:sp>
          <p:sp>
            <p:nvSpPr>
              <p:cNvPr id="59" name="AutoShape 62"/>
              <p:cNvSpPr>
                <a:spLocks noChangeArrowheads="1"/>
              </p:cNvSpPr>
              <p:nvPr/>
            </p:nvSpPr>
            <p:spPr bwMode="auto">
              <a:xfrm>
                <a:off x="3920" y="3544"/>
                <a:ext cx="192" cy="192"/>
              </a:xfrm>
              <a:prstGeom prst="triangle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</p:grpSp>
      </p:grpSp>
      <p:sp>
        <p:nvSpPr>
          <p:cNvPr id="66" name="Line 63"/>
          <p:cNvSpPr>
            <a:spLocks noChangeShapeType="1"/>
          </p:cNvSpPr>
          <p:nvPr/>
        </p:nvSpPr>
        <p:spPr bwMode="auto">
          <a:xfrm>
            <a:off x="4292600" y="4670500"/>
            <a:ext cx="228600" cy="158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7" name="Freeform 64"/>
          <p:cNvSpPr>
            <a:spLocks/>
          </p:cNvSpPr>
          <p:nvPr/>
        </p:nvSpPr>
        <p:spPr bwMode="auto">
          <a:xfrm>
            <a:off x="4826000" y="3984700"/>
            <a:ext cx="457200" cy="685800"/>
          </a:xfrm>
          <a:custGeom>
            <a:avLst/>
            <a:gdLst>
              <a:gd name="T0" fmla="*/ 0 w 336"/>
              <a:gd name="T1" fmla="*/ 2147483647 h 432"/>
              <a:gd name="T2" fmla="*/ 2147483647 w 336"/>
              <a:gd name="T3" fmla="*/ 2147483647 h 432"/>
              <a:gd name="T4" fmla="*/ 2147483647 w 336"/>
              <a:gd name="T5" fmla="*/ 0 h 432"/>
              <a:gd name="T6" fmla="*/ 2147483647 w 336"/>
              <a:gd name="T7" fmla="*/ 0 h 432"/>
              <a:gd name="T8" fmla="*/ 0 60000 65536"/>
              <a:gd name="T9" fmla="*/ 0 60000 65536"/>
              <a:gd name="T10" fmla="*/ 0 60000 65536"/>
              <a:gd name="T11" fmla="*/ 0 60000 65536"/>
              <a:gd name="T12" fmla="*/ 0 w 336"/>
              <a:gd name="T13" fmla="*/ 0 h 432"/>
              <a:gd name="T14" fmla="*/ 336 w 336"/>
              <a:gd name="T15" fmla="*/ 432 h 4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" h="432">
                <a:moveTo>
                  <a:pt x="0" y="432"/>
                </a:moveTo>
                <a:lnTo>
                  <a:pt x="192" y="432"/>
                </a:lnTo>
                <a:lnTo>
                  <a:pt x="192" y="0"/>
                </a:lnTo>
                <a:lnTo>
                  <a:pt x="336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8" name="Line 65"/>
          <p:cNvSpPr>
            <a:spLocks noChangeShapeType="1"/>
          </p:cNvSpPr>
          <p:nvPr/>
        </p:nvSpPr>
        <p:spPr bwMode="auto">
          <a:xfrm>
            <a:off x="2921000" y="1851100"/>
            <a:ext cx="160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69" name="Freeform 66"/>
          <p:cNvSpPr>
            <a:spLocks/>
          </p:cNvSpPr>
          <p:nvPr/>
        </p:nvSpPr>
        <p:spPr bwMode="auto">
          <a:xfrm>
            <a:off x="3149600" y="4670500"/>
            <a:ext cx="1371600" cy="381000"/>
          </a:xfrm>
          <a:custGeom>
            <a:avLst/>
            <a:gdLst>
              <a:gd name="T0" fmla="*/ 0 w 864"/>
              <a:gd name="T1" fmla="*/ 0 h 288"/>
              <a:gd name="T2" fmla="*/ 0 w 864"/>
              <a:gd name="T3" fmla="*/ 2147483647 h 288"/>
              <a:gd name="T4" fmla="*/ 2147483647 w 864"/>
              <a:gd name="T5" fmla="*/ 2147483647 h 288"/>
              <a:gd name="T6" fmla="*/ 0 60000 65536"/>
              <a:gd name="T7" fmla="*/ 0 60000 65536"/>
              <a:gd name="T8" fmla="*/ 0 60000 65536"/>
              <a:gd name="T9" fmla="*/ 0 w 864"/>
              <a:gd name="T10" fmla="*/ 0 h 288"/>
              <a:gd name="T11" fmla="*/ 864 w 864"/>
              <a:gd name="T12" fmla="*/ 288 h 28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64" h="288">
                <a:moveTo>
                  <a:pt x="0" y="0"/>
                </a:moveTo>
                <a:lnTo>
                  <a:pt x="0" y="288"/>
                </a:lnTo>
                <a:lnTo>
                  <a:pt x="864" y="288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70" name="Line 67"/>
          <p:cNvSpPr>
            <a:spLocks noChangeShapeType="1"/>
          </p:cNvSpPr>
          <p:nvPr/>
        </p:nvSpPr>
        <p:spPr bwMode="auto">
          <a:xfrm>
            <a:off x="4826000" y="50515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71" name="Line 68"/>
          <p:cNvSpPr>
            <a:spLocks noChangeShapeType="1"/>
          </p:cNvSpPr>
          <p:nvPr/>
        </p:nvSpPr>
        <p:spPr bwMode="auto">
          <a:xfrm>
            <a:off x="6654800" y="5051500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72" name="Freeform 69"/>
          <p:cNvSpPr>
            <a:spLocks/>
          </p:cNvSpPr>
          <p:nvPr/>
        </p:nvSpPr>
        <p:spPr bwMode="auto">
          <a:xfrm>
            <a:off x="2159000" y="1851100"/>
            <a:ext cx="457200" cy="533400"/>
          </a:xfrm>
          <a:custGeom>
            <a:avLst/>
            <a:gdLst>
              <a:gd name="T0" fmla="*/ 0 w 240"/>
              <a:gd name="T1" fmla="*/ 2147483647 h 336"/>
              <a:gd name="T2" fmla="*/ 2147483647 w 240"/>
              <a:gd name="T3" fmla="*/ 2147483647 h 336"/>
              <a:gd name="T4" fmla="*/ 2147483647 w 240"/>
              <a:gd name="T5" fmla="*/ 0 h 336"/>
              <a:gd name="T6" fmla="*/ 2147483647 w 240"/>
              <a:gd name="T7" fmla="*/ 0 h 336"/>
              <a:gd name="T8" fmla="*/ 0 60000 65536"/>
              <a:gd name="T9" fmla="*/ 0 60000 65536"/>
              <a:gd name="T10" fmla="*/ 0 60000 65536"/>
              <a:gd name="T11" fmla="*/ 0 60000 65536"/>
              <a:gd name="T12" fmla="*/ 0 w 240"/>
              <a:gd name="T13" fmla="*/ 0 h 336"/>
              <a:gd name="T14" fmla="*/ 240 w 240"/>
              <a:gd name="T15" fmla="*/ 336 h 3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0" h="336">
                <a:moveTo>
                  <a:pt x="0" y="336"/>
                </a:moveTo>
                <a:lnTo>
                  <a:pt x="144" y="336"/>
                </a:lnTo>
                <a:lnTo>
                  <a:pt x="144" y="0"/>
                </a:lnTo>
                <a:lnTo>
                  <a:pt x="240" y="0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grpSp>
        <p:nvGrpSpPr>
          <p:cNvPr id="73" name="Group 70"/>
          <p:cNvGrpSpPr>
            <a:grpSpLocks/>
          </p:cNvGrpSpPr>
          <p:nvPr/>
        </p:nvGrpSpPr>
        <p:grpSpPr bwMode="auto">
          <a:xfrm>
            <a:off x="1338263" y="1951113"/>
            <a:ext cx="914400" cy="1025525"/>
            <a:chOff x="827" y="1455"/>
            <a:chExt cx="576" cy="646"/>
          </a:xfrm>
        </p:grpSpPr>
        <p:sp>
          <p:nvSpPr>
            <p:cNvPr id="74" name="Text Box 71"/>
            <p:cNvSpPr txBox="1">
              <a:spLocks noChangeArrowheads="1"/>
            </p:cNvSpPr>
            <p:nvPr/>
          </p:nvSpPr>
          <p:spPr bwMode="auto">
            <a:xfrm>
              <a:off x="827" y="1771"/>
              <a:ext cx="192" cy="3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2800">
                  <a:solidFill>
                    <a:schemeClr val="tx1"/>
                  </a:solidFill>
                  <a:latin typeface="+mn-lt"/>
                </a:rPr>
                <a:t>4</a:t>
              </a:r>
            </a:p>
          </p:txBody>
        </p:sp>
        <p:sp>
          <p:nvSpPr>
            <p:cNvPr id="75" name="AutoShape 72"/>
            <p:cNvSpPr>
              <a:spLocks noChangeAspect="1" noChangeArrowheads="1"/>
            </p:cNvSpPr>
            <p:nvPr/>
          </p:nvSpPr>
          <p:spPr bwMode="auto">
            <a:xfrm rot="-5400000">
              <a:off x="965" y="1592"/>
              <a:ext cx="576" cy="30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0 w 21600"/>
                <a:gd name="T13" fmla="*/ 4521 h 21600"/>
                <a:gd name="T14" fmla="*/ 17100 w 21600"/>
                <a:gd name="T15" fmla="*/ 17079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7F7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endParaRPr lang="en-US" sz="2000"/>
            </a:p>
          </p:txBody>
        </p:sp>
        <p:sp>
          <p:nvSpPr>
            <p:cNvPr id="76" name="AutoShape 73"/>
            <p:cNvSpPr>
              <a:spLocks noChangeAspect="1" noChangeArrowheads="1"/>
            </p:cNvSpPr>
            <p:nvPr/>
          </p:nvSpPr>
          <p:spPr bwMode="auto">
            <a:xfrm rot="5400000">
              <a:off x="1071" y="1644"/>
              <a:ext cx="174" cy="145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  <p:sp>
          <p:nvSpPr>
            <p:cNvPr id="77" name="Text Box 74"/>
            <p:cNvSpPr txBox="1">
              <a:spLocks noChangeAspect="1" noChangeArrowheads="1"/>
            </p:cNvSpPr>
            <p:nvPr/>
          </p:nvSpPr>
          <p:spPr bwMode="auto">
            <a:xfrm rot="5400000">
              <a:off x="1019" y="1631"/>
              <a:ext cx="48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800">
                  <a:solidFill>
                    <a:schemeClr val="tx1"/>
                  </a:solidFill>
                  <a:latin typeface="+mn-lt"/>
                </a:rPr>
                <a:t>Adder</a:t>
              </a:r>
              <a:endParaRPr lang="en-US" sz="105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78" name="Freeform 75"/>
            <p:cNvSpPr>
              <a:spLocks noChangeAspect="1"/>
            </p:cNvSpPr>
            <p:nvPr/>
          </p:nvSpPr>
          <p:spPr bwMode="auto">
            <a:xfrm rot="5400000">
              <a:off x="1076" y="1652"/>
              <a:ext cx="173" cy="130"/>
            </a:xfrm>
            <a:custGeom>
              <a:avLst/>
              <a:gdLst>
                <a:gd name="T0" fmla="*/ 0 w 384"/>
                <a:gd name="T1" fmla="*/ 0 h 288"/>
                <a:gd name="T2" fmla="*/ 0 w 384"/>
                <a:gd name="T3" fmla="*/ 0 h 288"/>
                <a:gd name="T4" fmla="*/ 0 w 384"/>
                <a:gd name="T5" fmla="*/ 0 h 288"/>
                <a:gd name="T6" fmla="*/ 0 60000 65536"/>
                <a:gd name="T7" fmla="*/ 0 60000 65536"/>
                <a:gd name="T8" fmla="*/ 0 60000 65536"/>
                <a:gd name="T9" fmla="*/ 0 w 384"/>
                <a:gd name="T10" fmla="*/ 0 h 288"/>
                <a:gd name="T11" fmla="*/ 384 w 384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288">
                  <a:moveTo>
                    <a:pt x="0" y="288"/>
                  </a:moveTo>
                  <a:lnTo>
                    <a:pt x="192" y="0"/>
                  </a:lnTo>
                  <a:lnTo>
                    <a:pt x="384" y="288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79" name="Line 76"/>
          <p:cNvSpPr>
            <a:spLocks noChangeShapeType="1"/>
          </p:cNvSpPr>
          <p:nvPr/>
        </p:nvSpPr>
        <p:spPr bwMode="auto">
          <a:xfrm>
            <a:off x="4826000" y="1851100"/>
            <a:ext cx="1447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0" name="Line 77"/>
          <p:cNvSpPr>
            <a:spLocks noChangeShapeType="1"/>
          </p:cNvSpPr>
          <p:nvPr/>
        </p:nvSpPr>
        <p:spPr bwMode="auto">
          <a:xfrm>
            <a:off x="6654800" y="1851100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1" name="Freeform 78"/>
          <p:cNvSpPr>
            <a:spLocks/>
          </p:cNvSpPr>
          <p:nvPr/>
        </p:nvSpPr>
        <p:spPr bwMode="auto">
          <a:xfrm>
            <a:off x="5054600" y="1851100"/>
            <a:ext cx="228600" cy="1219200"/>
          </a:xfrm>
          <a:custGeom>
            <a:avLst/>
            <a:gdLst>
              <a:gd name="T0" fmla="*/ 0 w 96"/>
              <a:gd name="T1" fmla="*/ 0 h 768"/>
              <a:gd name="T2" fmla="*/ 0 w 96"/>
              <a:gd name="T3" fmla="*/ 2147483647 h 768"/>
              <a:gd name="T4" fmla="*/ 2147483647 w 96"/>
              <a:gd name="T5" fmla="*/ 2147483647 h 768"/>
              <a:gd name="T6" fmla="*/ 0 60000 65536"/>
              <a:gd name="T7" fmla="*/ 0 60000 65536"/>
              <a:gd name="T8" fmla="*/ 0 60000 65536"/>
              <a:gd name="T9" fmla="*/ 0 w 96"/>
              <a:gd name="T10" fmla="*/ 0 h 768"/>
              <a:gd name="T11" fmla="*/ 96 w 96"/>
              <a:gd name="T12" fmla="*/ 768 h 76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6" h="768">
                <a:moveTo>
                  <a:pt x="0" y="0"/>
                </a:moveTo>
                <a:lnTo>
                  <a:pt x="0" y="768"/>
                </a:lnTo>
                <a:lnTo>
                  <a:pt x="96" y="768"/>
                </a:lnTo>
              </a:path>
            </a:pathLst>
          </a:cu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2" name="Text Box 79"/>
          <p:cNvSpPr txBox="1">
            <a:spLocks noChangeArrowheads="1"/>
          </p:cNvSpPr>
          <p:nvPr/>
        </p:nvSpPr>
        <p:spPr bwMode="auto">
          <a:xfrm>
            <a:off x="2997177" y="1788186"/>
            <a:ext cx="12128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 b="0">
                <a:solidFill>
                  <a:schemeClr val="tx1"/>
                </a:solidFill>
                <a:latin typeface="+mn-lt"/>
              </a:rPr>
              <a:t>Next SEQ PC</a:t>
            </a:r>
          </a:p>
        </p:txBody>
      </p:sp>
      <p:sp>
        <p:nvSpPr>
          <p:cNvPr id="83" name="Oval 80"/>
          <p:cNvSpPr>
            <a:spLocks noChangeArrowheads="1"/>
          </p:cNvSpPr>
          <p:nvPr/>
        </p:nvSpPr>
        <p:spPr bwMode="auto">
          <a:xfrm>
            <a:off x="6678613" y="3489400"/>
            <a:ext cx="74612" cy="7461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4" name="Oval 81"/>
          <p:cNvSpPr>
            <a:spLocks noChangeArrowheads="1"/>
          </p:cNvSpPr>
          <p:nvPr/>
        </p:nvSpPr>
        <p:spPr bwMode="auto">
          <a:xfrm>
            <a:off x="4940300" y="3722763"/>
            <a:ext cx="74613" cy="7461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5" name="Oval 82"/>
          <p:cNvSpPr>
            <a:spLocks noChangeArrowheads="1"/>
          </p:cNvSpPr>
          <p:nvPr/>
        </p:nvSpPr>
        <p:spPr bwMode="auto">
          <a:xfrm>
            <a:off x="4935538" y="3256038"/>
            <a:ext cx="74612" cy="7461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6" name="Oval 83"/>
          <p:cNvSpPr>
            <a:spLocks noChangeArrowheads="1"/>
          </p:cNvSpPr>
          <p:nvPr/>
        </p:nvSpPr>
        <p:spPr bwMode="auto">
          <a:xfrm>
            <a:off x="3106738" y="3179838"/>
            <a:ext cx="74612" cy="7461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7" name="Oval 84"/>
          <p:cNvSpPr>
            <a:spLocks noChangeArrowheads="1"/>
          </p:cNvSpPr>
          <p:nvPr/>
        </p:nvSpPr>
        <p:spPr bwMode="auto">
          <a:xfrm>
            <a:off x="3125788" y="4613350"/>
            <a:ext cx="74612" cy="7461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8" name="Oval 85"/>
          <p:cNvSpPr>
            <a:spLocks noChangeArrowheads="1"/>
          </p:cNvSpPr>
          <p:nvPr/>
        </p:nvSpPr>
        <p:spPr bwMode="auto">
          <a:xfrm>
            <a:off x="1196975" y="3408438"/>
            <a:ext cx="74613" cy="7461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89" name="Oval 86"/>
          <p:cNvSpPr>
            <a:spLocks noChangeArrowheads="1"/>
          </p:cNvSpPr>
          <p:nvPr/>
        </p:nvSpPr>
        <p:spPr bwMode="auto">
          <a:xfrm>
            <a:off x="3106738" y="4632400"/>
            <a:ext cx="74612" cy="74613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90" name="Oval 87"/>
          <p:cNvSpPr>
            <a:spLocks noChangeArrowheads="1"/>
          </p:cNvSpPr>
          <p:nvPr/>
        </p:nvSpPr>
        <p:spPr bwMode="auto">
          <a:xfrm>
            <a:off x="5018088" y="1814588"/>
            <a:ext cx="74612" cy="7461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000"/>
          </a:p>
        </p:txBody>
      </p:sp>
      <p:sp>
        <p:nvSpPr>
          <p:cNvPr id="91" name="Text Box 88"/>
          <p:cNvSpPr txBox="1">
            <a:spLocks noChangeArrowheads="1"/>
          </p:cNvSpPr>
          <p:nvPr/>
        </p:nvSpPr>
        <p:spPr bwMode="auto">
          <a:xfrm>
            <a:off x="5032352" y="1794536"/>
            <a:ext cx="121289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 b="0">
                <a:solidFill>
                  <a:schemeClr val="tx1"/>
                </a:solidFill>
                <a:latin typeface="+mn-lt"/>
              </a:rPr>
              <a:t>Next SEQ PC</a:t>
            </a:r>
          </a:p>
        </p:txBody>
      </p:sp>
      <p:sp>
        <p:nvSpPr>
          <p:cNvPr id="92" name="Text Box 89"/>
          <p:cNvSpPr txBox="1">
            <a:spLocks noChangeArrowheads="1"/>
          </p:cNvSpPr>
          <p:nvPr/>
        </p:nvSpPr>
        <p:spPr bwMode="auto">
          <a:xfrm>
            <a:off x="3843660" y="5049218"/>
            <a:ext cx="3930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0">
                <a:solidFill>
                  <a:schemeClr val="tx1"/>
                </a:solidFill>
                <a:latin typeface="+mn-lt"/>
              </a:rPr>
              <a:t>RD</a:t>
            </a:r>
            <a:endParaRPr lang="en-US" sz="1600" b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3" name="Text Box 90"/>
          <p:cNvSpPr txBox="1">
            <a:spLocks noChangeArrowheads="1"/>
          </p:cNvSpPr>
          <p:nvPr/>
        </p:nvSpPr>
        <p:spPr bwMode="auto">
          <a:xfrm>
            <a:off x="5262885" y="5049218"/>
            <a:ext cx="3930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0">
                <a:solidFill>
                  <a:schemeClr val="tx1"/>
                </a:solidFill>
                <a:latin typeface="+mn-lt"/>
              </a:rPr>
              <a:t>RD</a:t>
            </a:r>
            <a:endParaRPr lang="en-US" sz="1600" b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4" name="Text Box 91"/>
          <p:cNvSpPr txBox="1">
            <a:spLocks noChangeArrowheads="1"/>
          </p:cNvSpPr>
          <p:nvPr/>
        </p:nvSpPr>
        <p:spPr bwMode="auto">
          <a:xfrm>
            <a:off x="6939285" y="5049218"/>
            <a:ext cx="3930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400" b="0">
                <a:solidFill>
                  <a:schemeClr val="tx1"/>
                </a:solidFill>
                <a:latin typeface="+mn-lt"/>
              </a:rPr>
              <a:t>RD</a:t>
            </a:r>
            <a:endParaRPr lang="en-US" sz="1600" b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5" name="Text Box 92"/>
          <p:cNvSpPr txBox="1">
            <a:spLocks noChangeArrowheads="1"/>
          </p:cNvSpPr>
          <p:nvPr/>
        </p:nvSpPr>
        <p:spPr bwMode="auto">
          <a:xfrm rot="16200000">
            <a:off x="8462169" y="4630605"/>
            <a:ext cx="91281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 b="0">
                <a:solidFill>
                  <a:schemeClr val="tx1"/>
                </a:solidFill>
                <a:latin typeface="+mn-lt"/>
              </a:rPr>
              <a:t>WB Data</a:t>
            </a:r>
          </a:p>
        </p:txBody>
      </p:sp>
      <p:sp>
        <p:nvSpPr>
          <p:cNvPr id="96" name="Rectangle 93"/>
          <p:cNvSpPr>
            <a:spLocks noChangeArrowheads="1"/>
          </p:cNvSpPr>
          <p:nvPr/>
        </p:nvSpPr>
        <p:spPr bwMode="auto">
          <a:xfrm>
            <a:off x="398463" y="5655150"/>
            <a:ext cx="8745537" cy="8468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>
            <a:spAutoFit/>
          </a:bodyPr>
          <a:lstStyle/>
          <a:p>
            <a:pPr>
              <a:lnSpc>
                <a:spcPct val="90000"/>
              </a:lnSpc>
              <a:spcBef>
                <a:spcPct val="30000"/>
              </a:spcBef>
              <a:buFontTx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  Pipelining is also used within arithmetic units</a:t>
            </a:r>
            <a:endParaRPr lang="en-US" sz="2000" dirty="0">
              <a:solidFill>
                <a:schemeClr val="tx1"/>
              </a:solidFill>
            </a:endParaRPr>
          </a:p>
          <a:p>
            <a:pPr lvl="1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r>
              <a:rPr lang="en-US" sz="2000" dirty="0">
                <a:solidFill>
                  <a:schemeClr val="tx1"/>
                </a:solidFill>
              </a:rPr>
              <a:t> a </a:t>
            </a:r>
            <a:r>
              <a:rPr lang="en-US" sz="2000" dirty="0" err="1">
                <a:solidFill>
                  <a:schemeClr val="tx1"/>
                </a:solidFill>
              </a:rPr>
              <a:t>fp</a:t>
            </a:r>
            <a:r>
              <a:rPr lang="en-US" sz="2000" dirty="0">
                <a:solidFill>
                  <a:schemeClr val="tx1"/>
                </a:solidFill>
              </a:rPr>
              <a:t> multiply may have latency 10 cycles, but throughput of 1/cycle</a:t>
            </a:r>
          </a:p>
        </p:txBody>
      </p:sp>
      <p:sp>
        <p:nvSpPr>
          <p:cNvPr id="97" name="Text Box 94"/>
          <p:cNvSpPr txBox="1">
            <a:spLocks noChangeArrowheads="1"/>
          </p:cNvSpPr>
          <p:nvPr/>
        </p:nvSpPr>
        <p:spPr bwMode="auto">
          <a:xfrm>
            <a:off x="622511" y="1615149"/>
            <a:ext cx="8361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600" b="0">
                <a:solidFill>
                  <a:schemeClr val="tx1"/>
                </a:solidFill>
                <a:latin typeface="+mn-lt"/>
              </a:rPr>
              <a:t>Next PC</a:t>
            </a:r>
          </a:p>
        </p:txBody>
      </p:sp>
      <p:grpSp>
        <p:nvGrpSpPr>
          <p:cNvPr id="98" name="Group 95"/>
          <p:cNvGrpSpPr>
            <a:grpSpLocks/>
          </p:cNvGrpSpPr>
          <p:nvPr/>
        </p:nvGrpSpPr>
        <p:grpSpPr bwMode="auto">
          <a:xfrm>
            <a:off x="774700" y="2841700"/>
            <a:ext cx="304800" cy="1228725"/>
            <a:chOff x="488" y="1914"/>
            <a:chExt cx="192" cy="774"/>
          </a:xfrm>
        </p:grpSpPr>
        <p:sp>
          <p:nvSpPr>
            <p:cNvPr id="99" name="Rectangle 96"/>
            <p:cNvSpPr>
              <a:spLocks noChangeArrowheads="1"/>
            </p:cNvSpPr>
            <p:nvPr/>
          </p:nvSpPr>
          <p:spPr bwMode="auto">
            <a:xfrm>
              <a:off x="488" y="1914"/>
              <a:ext cx="192" cy="768"/>
            </a:xfrm>
            <a:prstGeom prst="rect">
              <a:avLst/>
            </a:prstGeom>
            <a:solidFill>
              <a:srgbClr val="07F707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/>
              <a:r>
                <a:rPr lang="en-US" sz="2000" b="0">
                  <a:solidFill>
                    <a:schemeClr val="tx1"/>
                  </a:solidFill>
                </a:rPr>
                <a:t>Address</a:t>
              </a:r>
            </a:p>
          </p:txBody>
        </p:sp>
        <p:sp>
          <p:nvSpPr>
            <p:cNvPr id="100" name="AutoShape 97"/>
            <p:cNvSpPr>
              <a:spLocks noChangeArrowheads="1"/>
            </p:cNvSpPr>
            <p:nvPr/>
          </p:nvSpPr>
          <p:spPr bwMode="auto">
            <a:xfrm>
              <a:off x="496" y="2544"/>
              <a:ext cx="175" cy="144"/>
            </a:xfrm>
            <a:prstGeom prst="triangle">
              <a:avLst>
                <a:gd name="adj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101" name="Text Box 98"/>
          <p:cNvSpPr txBox="1">
            <a:spLocks noChangeArrowheads="1"/>
          </p:cNvSpPr>
          <p:nvPr/>
        </p:nvSpPr>
        <p:spPr bwMode="auto">
          <a:xfrm>
            <a:off x="3286463" y="2694105"/>
            <a:ext cx="3898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050" b="0">
                <a:solidFill>
                  <a:schemeClr val="tx1"/>
                </a:solidFill>
                <a:latin typeface="+mn-lt"/>
              </a:rPr>
              <a:t>RS1</a:t>
            </a:r>
            <a:endParaRPr lang="en-US" sz="1600" b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2" name="Text Box 99"/>
          <p:cNvSpPr txBox="1">
            <a:spLocks noChangeArrowheads="1"/>
          </p:cNvSpPr>
          <p:nvPr/>
        </p:nvSpPr>
        <p:spPr bwMode="auto">
          <a:xfrm>
            <a:off x="3296781" y="2998905"/>
            <a:ext cx="38985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050" b="0">
                <a:solidFill>
                  <a:schemeClr val="tx1"/>
                </a:solidFill>
                <a:latin typeface="+mn-lt"/>
              </a:rPr>
              <a:t>RS2</a:t>
            </a:r>
            <a:endParaRPr lang="en-US" sz="1600" b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3" name="Text Box 100"/>
          <p:cNvSpPr txBox="1">
            <a:spLocks noChangeArrowheads="1"/>
          </p:cNvSpPr>
          <p:nvPr/>
        </p:nvSpPr>
        <p:spPr bwMode="auto">
          <a:xfrm>
            <a:off x="3425159" y="4659430"/>
            <a:ext cx="43313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285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/>
            <a:r>
              <a:rPr lang="en-US" sz="1050" b="0">
                <a:solidFill>
                  <a:schemeClr val="tx1"/>
                </a:solidFill>
                <a:latin typeface="+mn-lt"/>
              </a:rPr>
              <a:t>Imm</a:t>
            </a:r>
            <a:endParaRPr lang="en-US" sz="1600" b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04" name="Oval 101"/>
          <p:cNvSpPr>
            <a:spLocks noChangeArrowheads="1"/>
          </p:cNvSpPr>
          <p:nvPr/>
        </p:nvSpPr>
        <p:spPr bwMode="auto">
          <a:xfrm>
            <a:off x="7035800" y="1722513"/>
            <a:ext cx="209550" cy="552450"/>
          </a:xfrm>
          <a:prstGeom prst="ellipse">
            <a:avLst/>
          </a:prstGeom>
          <a:solidFill>
            <a:srgbClr val="07F707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b="0">
                <a:solidFill>
                  <a:schemeClr val="tx1"/>
                </a:solidFill>
              </a:rPr>
              <a:t>MUX</a:t>
            </a:r>
            <a:endParaRPr lang="en-US" sz="20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621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Pipelining example (1)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484313"/>
            <a:ext cx="6408738" cy="232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2339975" y="4149725"/>
            <a:ext cx="45720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/>
            <a:r>
              <a:rPr lang="en-US" altLang="en-US" sz="2400">
                <a:latin typeface="NimbusRomNo9L-Regu"/>
              </a:rPr>
              <a:t>Add the floating point numbers 9</a:t>
            </a:r>
            <a:r>
              <a:rPr lang="en-US" altLang="en-US" sz="2400">
                <a:latin typeface="CMMI10"/>
              </a:rPr>
              <a:t>.</a:t>
            </a:r>
            <a:r>
              <a:rPr lang="en-US" altLang="en-US" sz="2400">
                <a:latin typeface="NimbusRomNo9L-Regu"/>
              </a:rPr>
              <a:t>87</a:t>
            </a:r>
            <a:r>
              <a:rPr lang="en-US" altLang="en-US" sz="2400">
                <a:latin typeface="CMSY10"/>
              </a:rPr>
              <a:t>×</a:t>
            </a:r>
            <a:r>
              <a:rPr lang="en-US" altLang="en-US" sz="2400">
                <a:latin typeface="NimbusRomNo9L-Regu"/>
              </a:rPr>
              <a:t>10</a:t>
            </a:r>
            <a:r>
              <a:rPr lang="en-US" altLang="en-US" sz="2400" baseline="30000">
                <a:latin typeface="NimbusRomNo9L-Regu"/>
              </a:rPr>
              <a:t>4 </a:t>
            </a:r>
            <a:r>
              <a:rPr lang="en-US" altLang="en-US" sz="2400">
                <a:latin typeface="NimbusRomNo9L-Regu"/>
              </a:rPr>
              <a:t>and 6</a:t>
            </a:r>
            <a:r>
              <a:rPr lang="en-US" altLang="en-US" sz="2400">
                <a:latin typeface="CMMI10"/>
              </a:rPr>
              <a:t>.</a:t>
            </a:r>
            <a:r>
              <a:rPr lang="en-US" altLang="en-US" sz="2400">
                <a:latin typeface="NimbusRomNo9L-Regu"/>
              </a:rPr>
              <a:t>54</a:t>
            </a:r>
            <a:r>
              <a:rPr lang="en-US" altLang="en-US" sz="2400">
                <a:latin typeface="CMSY10"/>
              </a:rPr>
              <a:t>×</a:t>
            </a:r>
            <a:r>
              <a:rPr lang="en-US" altLang="en-US" sz="2400">
                <a:latin typeface="NimbusRomNo9L-Regu"/>
              </a:rPr>
              <a:t>10</a:t>
            </a:r>
            <a:r>
              <a:rPr lang="en-US" altLang="en-US" sz="2400" baseline="30000">
                <a:latin typeface="NimbusRomNo9L-Regu"/>
              </a:rPr>
              <a:t>3</a:t>
            </a:r>
            <a:endParaRPr lang="en-US" altLang="en-US" sz="2400" baseline="30000"/>
          </a:p>
        </p:txBody>
      </p:sp>
    </p:spTree>
    <p:extLst>
      <p:ext uri="{BB962C8B-B14F-4D97-AF65-F5344CB8AC3E}">
        <p14:creationId xmlns:p14="http://schemas.microsoft.com/office/powerpoint/2010/main" val="1624292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052513"/>
            <a:ext cx="5346700" cy="1439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Pipelining example (2)</a:t>
            </a:r>
          </a:p>
        </p:txBody>
      </p:sp>
      <p:sp>
        <p:nvSpPr>
          <p:cNvPr id="59395" name="Content Placeholder 6"/>
          <p:cNvSpPr>
            <a:spLocks noGrp="1"/>
          </p:cNvSpPr>
          <p:nvPr>
            <p:ph idx="1"/>
          </p:nvPr>
        </p:nvSpPr>
        <p:spPr>
          <a:xfrm>
            <a:off x="3563938" y="2708275"/>
            <a:ext cx="4598987" cy="3168650"/>
          </a:xfrm>
        </p:spPr>
        <p:txBody>
          <a:bodyPr/>
          <a:lstStyle/>
          <a:p>
            <a:r>
              <a:rPr lang="en-US" altLang="en-US" sz="2800"/>
              <a:t>Assume each operation takes one nanosecond (10</a:t>
            </a:r>
            <a:r>
              <a:rPr lang="en-US" altLang="en-US" sz="2800" baseline="30000"/>
              <a:t>-9</a:t>
            </a:r>
            <a:r>
              <a:rPr lang="en-US" altLang="en-US" sz="2800"/>
              <a:t> seconds).</a:t>
            </a:r>
            <a:br>
              <a:rPr lang="en-US" altLang="en-US" sz="2800"/>
            </a:br>
            <a:endParaRPr lang="en-US" altLang="en-US" sz="2800"/>
          </a:p>
          <a:p>
            <a:r>
              <a:rPr lang="en-US" altLang="en-US" sz="2800"/>
              <a:t>This for loop takes about 7000 nanoseconds.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44342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Pipelining (3)</a:t>
            </a: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Divide the floating point adder into 7 separate pieces of hardware or functional units.</a:t>
            </a:r>
          </a:p>
          <a:p>
            <a:r>
              <a:rPr lang="en-US" altLang="en-US"/>
              <a:t>First unit fetches two operands, second unit compares exponents, etc.</a:t>
            </a:r>
          </a:p>
          <a:p>
            <a:r>
              <a:rPr lang="en-US" altLang="en-US"/>
              <a:t>Output of one functional unit is input to the next.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22270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Pipelining (4)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614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125538"/>
            <a:ext cx="5267325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1331913" y="5013325"/>
            <a:ext cx="6553200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algn="ctr"/>
            <a:r>
              <a:rPr lang="en-US" altLang="en-US" sz="2000">
                <a:latin typeface="NimbusRomNo9L-Regu"/>
              </a:rPr>
              <a:t>Table 2.3: Pipelined Addition. </a:t>
            </a:r>
          </a:p>
          <a:p>
            <a:pPr algn="ctr"/>
            <a:r>
              <a:rPr lang="en-US" altLang="en-US" sz="2000">
                <a:latin typeface="NimbusRomNo9L-Regu"/>
              </a:rPr>
              <a:t>Numbers in the table are subscripts of operands/results.</a:t>
            </a:r>
            <a:endParaRPr lang="en-US" altLang="en-US" sz="2000"/>
          </a:p>
        </p:txBody>
      </p:sp>
    </p:spTree>
    <p:extLst>
      <p:ext uri="{BB962C8B-B14F-4D97-AF65-F5344CB8AC3E}">
        <p14:creationId xmlns:p14="http://schemas.microsoft.com/office/powerpoint/2010/main" val="16753198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5" name="Picture 3" descr="C:\Documents and Settings\liszka\Local Settings\Temporary Internet Files\Content.IE5\1G3WK4XC\MC900093373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1916113"/>
            <a:ext cx="3360737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Pipelining (5)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One floating point addition still takes </a:t>
            </a:r>
            <a:br>
              <a:rPr lang="en-US" altLang="en-US"/>
            </a:br>
            <a:r>
              <a:rPr lang="en-US" altLang="en-US"/>
              <a:t>7 nanoseconds.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But 1000 floating point additions </a:t>
            </a:r>
            <a:br>
              <a:rPr lang="en-US" altLang="en-US"/>
            </a:br>
            <a:r>
              <a:rPr lang="en-US" altLang="en-US"/>
              <a:t>now takes 1006 nanoseconds!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9485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070" y="2132029"/>
            <a:ext cx="3280575" cy="1904267"/>
          </a:xfrm>
          <a:prstGeom prst="rect">
            <a:avLst/>
          </a:prstGeom>
        </p:spPr>
      </p:pic>
      <p:sp>
        <p:nvSpPr>
          <p:cNvPr id="63489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r>
              <a:rPr lang="en-US" altLang="en-US"/>
              <a:t>Multiple Issue (1)</a:t>
            </a:r>
          </a:p>
        </p:txBody>
      </p:sp>
      <p:sp>
        <p:nvSpPr>
          <p:cNvPr id="63490" name="Content Placeholder 2"/>
          <p:cNvSpPr>
            <a:spLocks noGrp="1"/>
          </p:cNvSpPr>
          <p:nvPr>
            <p:ph idx="1"/>
          </p:nvPr>
        </p:nvSpPr>
        <p:spPr>
          <a:xfrm>
            <a:off x="684213" y="981075"/>
            <a:ext cx="7920037" cy="2230438"/>
          </a:xfrm>
        </p:spPr>
        <p:txBody>
          <a:bodyPr/>
          <a:lstStyle/>
          <a:p>
            <a:r>
              <a:rPr lang="en-US" altLang="en-US" dirty="0"/>
              <a:t>Multiple issue processors replicate functional units and try to simultaneously execute different instructions in a program.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-146843" y="6365877"/>
            <a:ext cx="2057400" cy="365125"/>
          </a:xfrm>
        </p:spPr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grpSp>
        <p:nvGrpSpPr>
          <p:cNvPr id="63492" name="Group 9"/>
          <p:cNvGrpSpPr>
            <a:grpSpLocks/>
          </p:cNvGrpSpPr>
          <p:nvPr/>
        </p:nvGrpSpPr>
        <p:grpSpPr bwMode="auto">
          <a:xfrm>
            <a:off x="411957" y="4591051"/>
            <a:ext cx="1368425" cy="1263650"/>
            <a:chOff x="1475656" y="4941168"/>
            <a:chExt cx="1368152" cy="1264206"/>
          </a:xfrm>
        </p:grpSpPr>
        <p:pic>
          <p:nvPicPr>
            <p:cNvPr id="6350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4941168"/>
              <a:ext cx="1296144" cy="985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1475656" y="5805148"/>
              <a:ext cx="1196736" cy="4002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2000" dirty="0">
                  <a:latin typeface="+mj-lt"/>
                </a:rPr>
                <a:t>adder #1</a:t>
              </a:r>
            </a:p>
          </p:txBody>
        </p:sp>
      </p:grpSp>
      <p:grpSp>
        <p:nvGrpSpPr>
          <p:cNvPr id="63493" name="Group 10"/>
          <p:cNvGrpSpPr>
            <a:grpSpLocks/>
          </p:cNvGrpSpPr>
          <p:nvPr/>
        </p:nvGrpSpPr>
        <p:grpSpPr bwMode="auto">
          <a:xfrm>
            <a:off x="5812632" y="4591051"/>
            <a:ext cx="1296988" cy="1263650"/>
            <a:chOff x="5868144" y="4941168"/>
            <a:chExt cx="1296144" cy="1264206"/>
          </a:xfrm>
        </p:grpSpPr>
        <p:pic>
          <p:nvPicPr>
            <p:cNvPr id="63501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8144" y="4941168"/>
              <a:ext cx="1296144" cy="9859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5939536" y="5805148"/>
              <a:ext cx="1196196" cy="40022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2000" dirty="0">
                  <a:latin typeface="+mj-lt"/>
                </a:rPr>
                <a:t>adder #2</a:t>
              </a:r>
            </a:p>
          </p:txBody>
        </p:sp>
      </p:grpSp>
      <p:sp>
        <p:nvSpPr>
          <p:cNvPr id="63494" name="Freeform 12"/>
          <p:cNvSpPr>
            <a:spLocks noChangeArrowheads="1"/>
          </p:cNvSpPr>
          <p:nvPr/>
        </p:nvSpPr>
        <p:spPr bwMode="auto">
          <a:xfrm>
            <a:off x="1967707" y="4421189"/>
            <a:ext cx="1201738" cy="1046162"/>
          </a:xfrm>
          <a:custGeom>
            <a:avLst/>
            <a:gdLst>
              <a:gd name="T0" fmla="*/ 1117600 w 1202267"/>
              <a:gd name="T1" fmla="*/ 0 h 1045028"/>
              <a:gd name="T2" fmla="*/ 1016000 w 1202267"/>
              <a:gd name="T3" fmla="*/ 856343 h 1045028"/>
              <a:gd name="T4" fmla="*/ 0 w 1202267"/>
              <a:gd name="T5" fmla="*/ 1045028 h 1045028"/>
              <a:gd name="T6" fmla="*/ 0 60000 65536"/>
              <a:gd name="T7" fmla="*/ 0 60000 65536"/>
              <a:gd name="T8" fmla="*/ 0 60000 65536"/>
              <a:gd name="T9" fmla="*/ 0 w 1202267"/>
              <a:gd name="T10" fmla="*/ 0 h 1045028"/>
              <a:gd name="T11" fmla="*/ 1202267 w 1202267"/>
              <a:gd name="T12" fmla="*/ 1045028 h 10450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2267" h="1045028">
                <a:moveTo>
                  <a:pt x="1117600" y="0"/>
                </a:moveTo>
                <a:cubicBezTo>
                  <a:pt x="1159933" y="341086"/>
                  <a:pt x="1202267" y="682172"/>
                  <a:pt x="1016000" y="856343"/>
                </a:cubicBezTo>
                <a:cubicBezTo>
                  <a:pt x="829733" y="1030514"/>
                  <a:pt x="414866" y="1037771"/>
                  <a:pt x="0" y="1045028"/>
                </a:cubicBezTo>
              </a:path>
            </a:pathLst>
          </a:cu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63495" name="Freeform 13"/>
          <p:cNvSpPr>
            <a:spLocks noChangeArrowheads="1"/>
          </p:cNvSpPr>
          <p:nvPr/>
        </p:nvSpPr>
        <p:spPr bwMode="auto">
          <a:xfrm flipH="1">
            <a:off x="4301332" y="4421189"/>
            <a:ext cx="1201738" cy="1046162"/>
          </a:xfrm>
          <a:custGeom>
            <a:avLst/>
            <a:gdLst>
              <a:gd name="T0" fmla="*/ 1117600 w 1202267"/>
              <a:gd name="T1" fmla="*/ 0 h 1045028"/>
              <a:gd name="T2" fmla="*/ 1016000 w 1202267"/>
              <a:gd name="T3" fmla="*/ 856343 h 1045028"/>
              <a:gd name="T4" fmla="*/ 0 w 1202267"/>
              <a:gd name="T5" fmla="*/ 1045028 h 1045028"/>
              <a:gd name="T6" fmla="*/ 0 60000 65536"/>
              <a:gd name="T7" fmla="*/ 0 60000 65536"/>
              <a:gd name="T8" fmla="*/ 0 60000 65536"/>
              <a:gd name="T9" fmla="*/ 0 w 1202267"/>
              <a:gd name="T10" fmla="*/ 0 h 1045028"/>
              <a:gd name="T11" fmla="*/ 1202267 w 1202267"/>
              <a:gd name="T12" fmla="*/ 1045028 h 10450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02267" h="1045028">
                <a:moveTo>
                  <a:pt x="1117600" y="0"/>
                </a:moveTo>
                <a:cubicBezTo>
                  <a:pt x="1159933" y="341086"/>
                  <a:pt x="1202267" y="682172"/>
                  <a:pt x="1016000" y="856343"/>
                </a:cubicBezTo>
                <a:cubicBezTo>
                  <a:pt x="829733" y="1030514"/>
                  <a:pt x="414866" y="1037771"/>
                  <a:pt x="0" y="1045028"/>
                </a:cubicBezTo>
              </a:path>
            </a:pathLst>
          </a:cu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067720" y="5022851"/>
            <a:ext cx="5969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B050"/>
                </a:solidFill>
                <a:latin typeface="+mj-lt"/>
              </a:rPr>
              <a:t>z[1]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01107" y="4591051"/>
            <a:ext cx="595313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B050"/>
                </a:solidFill>
                <a:latin typeface="+mj-lt"/>
              </a:rPr>
              <a:t>z[3]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49032" y="5022851"/>
            <a:ext cx="5969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B050"/>
                </a:solidFill>
                <a:latin typeface="+mj-lt"/>
              </a:rPr>
              <a:t>z[2]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372770" y="4591051"/>
            <a:ext cx="5969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B050"/>
                </a:solidFill>
                <a:latin typeface="+mj-lt"/>
              </a:rPr>
              <a:t>z[4]</a:t>
            </a:r>
          </a:p>
        </p:txBody>
      </p:sp>
      <p:sp>
        <p:nvSpPr>
          <p:cNvPr id="63500" name="TextBox 18"/>
          <p:cNvSpPr txBox="1">
            <a:spLocks noChangeArrowheads="1"/>
          </p:cNvSpPr>
          <p:nvPr/>
        </p:nvSpPr>
        <p:spPr bwMode="auto">
          <a:xfrm>
            <a:off x="1780382" y="3222626"/>
            <a:ext cx="4297363" cy="117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dirty="0">
                <a:latin typeface="Bodoni MT" panose="02070603080606020203" pitchFamily="18" charset="0"/>
              </a:rPr>
              <a:t>for (</a:t>
            </a:r>
            <a:r>
              <a:rPr lang="en-US" altLang="en-US" dirty="0" err="1">
                <a:latin typeface="Bodoni MT" panose="02070603080606020203" pitchFamily="18" charset="0"/>
              </a:rPr>
              <a:t>i</a:t>
            </a:r>
            <a:r>
              <a:rPr lang="en-US" altLang="en-US" dirty="0">
                <a:latin typeface="Bodoni MT" panose="02070603080606020203" pitchFamily="18" charset="0"/>
              </a:rPr>
              <a:t> = 0; </a:t>
            </a:r>
            <a:r>
              <a:rPr lang="en-US" altLang="en-US" dirty="0" err="1">
                <a:latin typeface="Bodoni MT" panose="02070603080606020203" pitchFamily="18" charset="0"/>
              </a:rPr>
              <a:t>i</a:t>
            </a:r>
            <a:r>
              <a:rPr lang="en-US" altLang="en-US" dirty="0">
                <a:latin typeface="Bodoni MT" panose="02070603080606020203" pitchFamily="18" charset="0"/>
              </a:rPr>
              <a:t> &lt; 1000; </a:t>
            </a:r>
            <a:r>
              <a:rPr lang="en-US" altLang="en-US" dirty="0" err="1">
                <a:latin typeface="Bodoni MT" panose="02070603080606020203" pitchFamily="18" charset="0"/>
              </a:rPr>
              <a:t>i</a:t>
            </a:r>
            <a:r>
              <a:rPr lang="en-US" altLang="en-US" dirty="0">
                <a:latin typeface="Bodoni MT" panose="02070603080606020203" pitchFamily="18" charset="0"/>
              </a:rPr>
              <a:t>++)</a:t>
            </a:r>
          </a:p>
          <a:p>
            <a:r>
              <a:rPr lang="en-US" altLang="en-US" dirty="0">
                <a:latin typeface="Bodoni MT" panose="02070603080606020203" pitchFamily="18" charset="0"/>
              </a:rPr>
              <a:t>     z[</a:t>
            </a:r>
            <a:r>
              <a:rPr lang="en-US" altLang="en-US" dirty="0" err="1">
                <a:latin typeface="Bodoni MT" panose="02070603080606020203" pitchFamily="18" charset="0"/>
              </a:rPr>
              <a:t>i</a:t>
            </a:r>
            <a:r>
              <a:rPr lang="en-US" altLang="en-US" dirty="0">
                <a:latin typeface="Bodoni MT" panose="02070603080606020203" pitchFamily="18" charset="0"/>
              </a:rPr>
              <a:t>] = x[</a:t>
            </a:r>
            <a:r>
              <a:rPr lang="en-US" altLang="en-US" dirty="0" err="1">
                <a:latin typeface="Bodoni MT" panose="02070603080606020203" pitchFamily="18" charset="0"/>
              </a:rPr>
              <a:t>i</a:t>
            </a:r>
            <a:r>
              <a:rPr lang="en-US" altLang="en-US" dirty="0">
                <a:latin typeface="Bodoni MT" panose="02070603080606020203" pitchFamily="18" charset="0"/>
              </a:rPr>
              <a:t>] + y[</a:t>
            </a:r>
            <a:r>
              <a:rPr lang="en-US" altLang="en-US" dirty="0" err="1">
                <a:latin typeface="Bodoni MT" panose="02070603080606020203" pitchFamily="18" charset="0"/>
              </a:rPr>
              <a:t>i</a:t>
            </a:r>
            <a:r>
              <a:rPr lang="en-US" altLang="en-US" dirty="0">
                <a:latin typeface="Bodoni MT" panose="02070603080606020203" pitchFamily="18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22197197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Multiple Issue (2)</a:t>
            </a:r>
          </a:p>
        </p:txBody>
      </p:sp>
      <p:sp>
        <p:nvSpPr>
          <p:cNvPr id="645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static</a:t>
            </a:r>
            <a:r>
              <a:rPr lang="en-US" altLang="en-US" dirty="0"/>
              <a:t> multiple issue - functional units are scheduled at compile time.</a:t>
            </a:r>
          </a:p>
          <a:p>
            <a:endParaRPr lang="en-US" altLang="en-US" dirty="0"/>
          </a:p>
          <a:p>
            <a:r>
              <a:rPr lang="en-US" altLang="en-US" b="1" dirty="0"/>
              <a:t>dynamic</a:t>
            </a:r>
            <a:r>
              <a:rPr lang="en-US" altLang="en-US" dirty="0"/>
              <a:t> multiple issue – functional units are </a:t>
            </a:r>
            <a:r>
              <a:rPr lang="en-US" altLang="en-US" b="1" dirty="0"/>
              <a:t>scheduled</a:t>
            </a:r>
            <a:r>
              <a:rPr lang="en-US" altLang="en-US" dirty="0"/>
              <a:t> at run-time.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4427538" y="4652963"/>
            <a:ext cx="411901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dirty="0"/>
              <a:t>Superscalar</a:t>
            </a:r>
            <a:r>
              <a:rPr lang="zh-CN" altLang="en-US" dirty="0"/>
              <a:t>超标量</a:t>
            </a:r>
            <a:endParaRPr lang="en-US" altLang="en-US" dirty="0"/>
          </a:p>
        </p:txBody>
      </p:sp>
      <p:cxnSp>
        <p:nvCxnSpPr>
          <p:cNvPr id="64517" name="Straight Arrow Connector 6"/>
          <p:cNvCxnSpPr>
            <a:cxnSpLocks noChangeShapeType="1"/>
          </p:cNvCxnSpPr>
          <p:nvPr/>
        </p:nvCxnSpPr>
        <p:spPr bwMode="auto">
          <a:xfrm rot="16200000" flipV="1">
            <a:off x="4536281" y="3896519"/>
            <a:ext cx="792163" cy="7207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3926214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r>
              <a:rPr lang="en-US" altLang="en-US"/>
              <a:t>Speculation (1) </a:t>
            </a: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943100"/>
          </a:xfrm>
        </p:spPr>
        <p:txBody>
          <a:bodyPr/>
          <a:lstStyle/>
          <a:p>
            <a:r>
              <a:rPr lang="en-US" altLang="en-US"/>
              <a:t>In order to make use of multiple issue, the system must find instructions that can be executed simultaneously.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65540" name="Picture 7" descr="C:\Documents and Settings\liszka\Local Settings\Temporary Internet Files\Content.IE5\3X5GU20H\MC900078622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997200"/>
            <a:ext cx="1130300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411413" y="2924175"/>
            <a:ext cx="6119812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Char char="n"/>
              <a:defRPr/>
            </a:pPr>
            <a:r>
              <a:rPr lang="en-US" kern="0">
                <a:solidFill>
                  <a:srgbClr val="003399"/>
                </a:solidFill>
                <a:latin typeface="+mn-lt"/>
              </a:rPr>
              <a:t>In speculation, the compiler or the processor makes a guess about an instruction, and then executes the instruction on the basis of the guess.</a:t>
            </a:r>
            <a:endParaRPr lang="en-US" kern="0" dirty="0">
              <a:solidFill>
                <a:srgbClr val="003399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97605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Speculation (2)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66563" name="Rectangle 3"/>
          <p:cNvSpPr>
            <a:spLocks noChangeArrowheads="1"/>
          </p:cNvSpPr>
          <p:nvPr/>
        </p:nvSpPr>
        <p:spPr bwMode="auto">
          <a:xfrm>
            <a:off x="971550" y="1341438"/>
            <a:ext cx="2790825" cy="2947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dirty="0">
                <a:latin typeface="NimbusMonL-Regu-Extend_850"/>
              </a:rPr>
              <a:t>z </a:t>
            </a:r>
            <a:r>
              <a:rPr lang="en-US" altLang="en-US" dirty="0">
                <a:latin typeface="NimbusRomNo9L-Regu"/>
              </a:rPr>
              <a:t>= </a:t>
            </a:r>
            <a:r>
              <a:rPr lang="en-US" altLang="en-US" dirty="0">
                <a:latin typeface="NimbusMonL-Regu-Extend_850"/>
              </a:rPr>
              <a:t>x </a:t>
            </a:r>
            <a:r>
              <a:rPr lang="en-US" altLang="en-US" dirty="0">
                <a:latin typeface="NimbusRomNo9L-Regu"/>
              </a:rPr>
              <a:t>+ </a:t>
            </a:r>
            <a:r>
              <a:rPr lang="en-US" altLang="en-US" dirty="0">
                <a:latin typeface="NimbusMonL-Regu-Extend_850"/>
              </a:rPr>
              <a:t>y </a:t>
            </a:r>
            <a:r>
              <a:rPr lang="en-US" altLang="en-US" dirty="0">
                <a:latin typeface="NimbusRomNo9L-Regu"/>
              </a:rPr>
              <a:t>;</a:t>
            </a:r>
          </a:p>
          <a:p>
            <a:r>
              <a:rPr lang="en-US" altLang="en-US" dirty="0">
                <a:latin typeface="NimbusRomNo9L-Medi"/>
              </a:rPr>
              <a:t>if </a:t>
            </a:r>
            <a:r>
              <a:rPr lang="en-US" altLang="en-US" dirty="0">
                <a:latin typeface="NimbusRomNo9L-Regu"/>
              </a:rPr>
              <a:t>( </a:t>
            </a:r>
            <a:r>
              <a:rPr lang="en-US" altLang="en-US" dirty="0">
                <a:latin typeface="NimbusMonL-Regu-Extend_850"/>
              </a:rPr>
              <a:t>z </a:t>
            </a:r>
            <a:r>
              <a:rPr lang="en-US" altLang="en-US" dirty="0">
                <a:latin typeface="CMMI10"/>
              </a:rPr>
              <a:t>&gt; </a:t>
            </a:r>
            <a:r>
              <a:rPr lang="en-US" altLang="en-US" dirty="0">
                <a:latin typeface="NimbusRomNo9L-Regu"/>
              </a:rPr>
              <a:t>0)</a:t>
            </a:r>
          </a:p>
          <a:p>
            <a:r>
              <a:rPr lang="en-US" altLang="en-US" dirty="0">
                <a:latin typeface="NimbusMonL-Regu-Extend_850"/>
              </a:rPr>
              <a:t>     </a:t>
            </a:r>
            <a:r>
              <a:rPr lang="en-US" altLang="en-US" dirty="0">
                <a:solidFill>
                  <a:srgbClr val="C00000"/>
                </a:solidFill>
                <a:latin typeface="NimbusMonL-Regu-Extend_850"/>
              </a:rPr>
              <a:t>w </a:t>
            </a:r>
            <a:r>
              <a:rPr lang="en-US" altLang="en-US" dirty="0">
                <a:solidFill>
                  <a:srgbClr val="C00000"/>
                </a:solidFill>
                <a:latin typeface="NimbusRomNo9L-Regu"/>
              </a:rPr>
              <a:t>= </a:t>
            </a:r>
            <a:r>
              <a:rPr lang="en-US" altLang="en-US" dirty="0">
                <a:solidFill>
                  <a:srgbClr val="C00000"/>
                </a:solidFill>
                <a:latin typeface="NimbusMonL-Regu-Extend_850"/>
              </a:rPr>
              <a:t>x </a:t>
            </a:r>
            <a:r>
              <a:rPr lang="en-US" altLang="en-US" dirty="0">
                <a:solidFill>
                  <a:srgbClr val="C00000"/>
                </a:solidFill>
                <a:latin typeface="NimbusRomNo9L-Regu"/>
              </a:rPr>
              <a:t>;</a:t>
            </a:r>
          </a:p>
          <a:p>
            <a:r>
              <a:rPr lang="en-US" altLang="en-US" dirty="0">
                <a:latin typeface="NimbusRomNo9L-Medi"/>
              </a:rPr>
              <a:t>else</a:t>
            </a:r>
          </a:p>
          <a:p>
            <a:r>
              <a:rPr lang="en-US" altLang="en-US" dirty="0">
                <a:latin typeface="NimbusMonL-Regu-Extend_850"/>
              </a:rPr>
              <a:t>     w </a:t>
            </a:r>
            <a:r>
              <a:rPr lang="en-US" altLang="en-US" dirty="0">
                <a:latin typeface="NimbusRomNo9L-Regu"/>
              </a:rPr>
              <a:t>= </a:t>
            </a:r>
            <a:r>
              <a:rPr lang="en-US" altLang="en-US" dirty="0">
                <a:latin typeface="NimbusMonL-Regu-Extend_850"/>
              </a:rPr>
              <a:t>y </a:t>
            </a:r>
            <a:r>
              <a:rPr lang="en-US" altLang="en-US" dirty="0">
                <a:latin typeface="NimbusRomNo9L-Regu"/>
              </a:rPr>
              <a:t>;</a:t>
            </a:r>
            <a:endParaRPr lang="en-US" altLang="en-US" dirty="0"/>
          </a:p>
        </p:txBody>
      </p:sp>
      <p:pic>
        <p:nvPicPr>
          <p:cNvPr id="66564" name="Picture 2" descr="C:\Documents and Settings\liszka\Local Settings\Temporary Internet Files\Content.IE5\1G3WK4XC\MC900059557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3284538"/>
            <a:ext cx="1196975" cy="178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0" y="2133600"/>
            <a:ext cx="1196975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+mj-lt"/>
              </a:rPr>
              <a:t>Z will be 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+mj-lt"/>
              </a:rPr>
              <a:t>positive</a:t>
            </a:r>
          </a:p>
        </p:txBody>
      </p:sp>
      <p:sp>
        <p:nvSpPr>
          <p:cNvPr id="66566" name="Cloud Callout 7"/>
          <p:cNvSpPr>
            <a:spLocks noChangeArrowheads="1"/>
          </p:cNvSpPr>
          <p:nvPr/>
        </p:nvSpPr>
        <p:spPr bwMode="auto">
          <a:xfrm>
            <a:off x="4284663" y="1989138"/>
            <a:ext cx="1582737" cy="1152525"/>
          </a:xfrm>
          <a:prstGeom prst="cloudCallout">
            <a:avLst>
              <a:gd name="adj1" fmla="val -28162"/>
              <a:gd name="adj2" fmla="val 73838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84663" y="5300663"/>
            <a:ext cx="4441825" cy="76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+mj-lt"/>
              </a:rPr>
              <a:t>If the system speculates incorrectly,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latin typeface="+mj-lt"/>
              </a:rPr>
              <a:t>it must go back and recalculate w = y.</a:t>
            </a:r>
          </a:p>
        </p:txBody>
      </p:sp>
    </p:spTree>
    <p:extLst>
      <p:ext uri="{BB962C8B-B14F-4D97-AF65-F5344CB8AC3E}">
        <p14:creationId xmlns:p14="http://schemas.microsoft.com/office/powerpoint/2010/main" val="3401178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655026" y="233363"/>
            <a:ext cx="7886700" cy="1325563"/>
          </a:xfrm>
        </p:spPr>
        <p:txBody>
          <a:bodyPr/>
          <a:lstStyle/>
          <a:p>
            <a:r>
              <a:rPr lang="en-US" altLang="en-US" dirty="0"/>
              <a:t>Serial hardware and software</a:t>
            </a:r>
          </a:p>
        </p:txBody>
      </p:sp>
      <p:pic>
        <p:nvPicPr>
          <p:cNvPr id="22531" name="Picture 8" descr="C:\Documents and Settings\liszka\Local Settings\Temporary Internet Files\Content.IE5\1G3WK4XC\MC900431543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075" y="2270125"/>
            <a:ext cx="3097213" cy="252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2" descr="C:\Documents and Settings\liszka\Local Settings\Temporary Internet Files\Content.IE5\Q7HGDQRM\MC900024275[1].wm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150" y="1693863"/>
            <a:ext cx="1947863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11" descr="C:\Documents and Settings\liszka\Local Settings\Temporary Internet Files\Content.IE5\5W39ONER\MC900439808[1]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25461">
            <a:off x="4492625" y="1909763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5"/>
          <p:cNvSpPr/>
          <p:nvPr/>
        </p:nvSpPr>
        <p:spPr>
          <a:xfrm>
            <a:off x="4708525" y="1549400"/>
            <a:ext cx="965200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input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1036638" y="4933950"/>
            <a:ext cx="118427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output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653213" y="1189038"/>
            <a:ext cx="1706562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</a:rPr>
              <a:t>programs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4708525" y="4141788"/>
            <a:ext cx="3500438" cy="10398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b="1" kern="0" dirty="0">
                <a:latin typeface="Arial"/>
              </a:rPr>
              <a:t>Computer runs one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800" b="1" kern="0" dirty="0">
                <a:latin typeface="Arial"/>
              </a:rPr>
              <a:t>program at a time.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876581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Hardware multithreading </a:t>
            </a:r>
            <a:r>
              <a:rPr lang="zh-CN" altLang="en-US" dirty="0"/>
              <a:t>硬件多线程</a:t>
            </a:r>
            <a:r>
              <a:rPr lang="en-US" altLang="en-US" dirty="0"/>
              <a:t>(1)</a:t>
            </a:r>
          </a:p>
        </p:txBody>
      </p:sp>
      <p:sp>
        <p:nvSpPr>
          <p:cNvPr id="675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指令级并行很难利用，因为程序中有许多部分之间存在依赖关系 </a:t>
            </a:r>
            <a:r>
              <a:rPr lang="en-US" altLang="en-US" dirty="0"/>
              <a:t>There aren’t always good opportunities for simultaneous execution of different threads</a:t>
            </a:r>
          </a:p>
          <a:p>
            <a:r>
              <a:rPr lang="en-US" altLang="en-US" dirty="0"/>
              <a:t>Hardware multithreading provides a means for systems to continue doing useful work when the task being currently executed has stalled.</a:t>
            </a:r>
          </a:p>
          <a:p>
            <a:pPr lvl="1"/>
            <a:r>
              <a:rPr lang="en-US" altLang="en-US" dirty="0"/>
              <a:t>Ex., the current task has to wait for data to be loaded from memory.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37212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Hardware multithreading (2)</a:t>
            </a:r>
          </a:p>
        </p:txBody>
      </p:sp>
      <p:sp>
        <p:nvSpPr>
          <p:cNvPr id="6861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Fine-grained </a:t>
            </a:r>
            <a:r>
              <a:rPr lang="zh-CN" altLang="en-US" b="1" dirty="0"/>
              <a:t>细粒度</a:t>
            </a:r>
            <a:r>
              <a:rPr lang="en-US" altLang="en-US" dirty="0"/>
              <a:t>- the processor switches between threads after each instruction, skipping threads that are stalled.</a:t>
            </a:r>
            <a:br>
              <a:rPr lang="en-US" altLang="en-US" dirty="0"/>
            </a:br>
            <a:endParaRPr lang="en-US" altLang="en-US" dirty="0"/>
          </a:p>
          <a:p>
            <a:pPr lvl="1"/>
            <a:r>
              <a:rPr lang="en-US" altLang="en-US" u="sng" dirty="0"/>
              <a:t>Pros</a:t>
            </a:r>
            <a:r>
              <a:rPr lang="en-US" altLang="en-US" dirty="0"/>
              <a:t>: potential to avoid wasted machine time due to stalls.</a:t>
            </a:r>
          </a:p>
          <a:p>
            <a:pPr lvl="1"/>
            <a:r>
              <a:rPr lang="en-US" altLang="en-US" u="sng" dirty="0"/>
              <a:t>Cons</a:t>
            </a:r>
            <a:r>
              <a:rPr lang="en-US" altLang="en-US" dirty="0"/>
              <a:t>: a thread that’s ready to execute a long sequence of instructions may have to wait to execute every instruction.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11366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Hardware multithreading (3)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Coarse-grained </a:t>
            </a:r>
            <a:r>
              <a:rPr lang="zh-CN" altLang="en-US" b="1" dirty="0"/>
              <a:t>粗粒度</a:t>
            </a:r>
            <a:r>
              <a:rPr lang="en-US" altLang="en-US" dirty="0"/>
              <a:t> - only switches threads that are stalled waiting for a time-consuming operation to complete.</a:t>
            </a:r>
          </a:p>
          <a:p>
            <a:endParaRPr lang="en-US" altLang="en-US" dirty="0"/>
          </a:p>
          <a:p>
            <a:pPr lvl="1"/>
            <a:r>
              <a:rPr lang="en-US" altLang="en-US" u="sng" dirty="0"/>
              <a:t>Pros</a:t>
            </a:r>
            <a:r>
              <a:rPr lang="en-US" altLang="en-US" dirty="0"/>
              <a:t>: switching threads doesn’t need to be nearly instantaneous.</a:t>
            </a:r>
          </a:p>
          <a:p>
            <a:pPr lvl="1"/>
            <a:r>
              <a:rPr lang="en-US" altLang="en-US" u="sng" dirty="0"/>
              <a:t>Cons</a:t>
            </a:r>
            <a:r>
              <a:rPr lang="en-US" altLang="en-US" dirty="0"/>
              <a:t>: the processor can be idled on shorter stalls, and thread switching will also cause delays.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04472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Hardware multithreading (3)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Simultaneous multithreading </a:t>
            </a:r>
            <a:r>
              <a:rPr lang="zh-CN" altLang="en-US" b="1" dirty="0"/>
              <a:t>同步多线程</a:t>
            </a:r>
            <a:r>
              <a:rPr lang="en-US" altLang="en-US" dirty="0"/>
              <a:t>(SMT) - a variation on fine-grained multithreading.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Allows multiple threads to make use of the multiple functional units.</a:t>
            </a:r>
          </a:p>
          <a:p>
            <a:endParaRPr lang="en-US" altLang="en-US" dirty="0"/>
          </a:p>
          <a:p>
            <a:r>
              <a:rPr lang="en-US" dirty="0"/>
              <a:t> Issue multiple instructions from multiple threads in one cycle. The processor must be superscalar to do so.</a:t>
            </a:r>
            <a:endParaRPr lang="en-US" altLang="en-US" dirty="0"/>
          </a:p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97397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AF8679-C038-44B1-811C-AC273F5AB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E62A45-BB30-4B7D-8278-E5D59E3A0B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09B996-97E9-4F26-9F4A-59716672B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75" y="261937"/>
            <a:ext cx="6038850" cy="633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125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4724400"/>
            <a:ext cx="7772400" cy="1362075"/>
          </a:xfrm>
        </p:spPr>
        <p:txBody>
          <a:bodyPr/>
          <a:lstStyle/>
          <a:p>
            <a:pPr>
              <a:defRPr/>
            </a:pPr>
            <a:r>
              <a:rPr lang="en-US" dirty="0"/>
              <a:t>Parallel hardware</a:t>
            </a:r>
          </a:p>
        </p:txBody>
      </p:sp>
      <p:sp>
        <p:nvSpPr>
          <p:cNvPr id="71682" name="Text Placeholder 14"/>
          <p:cNvSpPr>
            <a:spLocks noGrp="1"/>
          </p:cNvSpPr>
          <p:nvPr>
            <p:ph type="body" idx="1"/>
          </p:nvPr>
        </p:nvSpPr>
        <p:spPr>
          <a:xfrm>
            <a:off x="684213" y="3213100"/>
            <a:ext cx="7772400" cy="1500188"/>
          </a:xfrm>
        </p:spPr>
        <p:txBody>
          <a:bodyPr/>
          <a:lstStyle/>
          <a:p>
            <a:r>
              <a:rPr lang="en-US" altLang="en-US"/>
              <a:t>A programmer can write code to exploit.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71684" name="Picture 2" descr="C:\Documents and Settings\liszka\Local Settings\Temporary Internet Files\Content.IE5\Q7HGDQRM\MC90043390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1844675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5" name="Picture 2" descr="C:\Documents and Settings\liszka\Local Settings\Temporary Internet Files\Content.IE5\Q7HGDQRM\MC90043390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052513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6" name="Picture 2" descr="C:\Documents and Settings\liszka\Local Settings\Temporary Internet Files\Content.IE5\Q7HGDQRM\MC90043390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068638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7" name="Picture 2" descr="C:\Documents and Settings\liszka\Local Settings\Temporary Internet Files\Content.IE5\Q7HGDQRM\MC90043390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549275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8" name="Picture 2" descr="C:\Documents and Settings\liszka\Local Settings\Temporary Internet Files\Content.IE5\Q7HGDQRM\MC90043390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33375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9" name="Picture 2" descr="C:\Documents and Settings\liszka\Local Settings\Temporary Internet Files\Content.IE5\Q7HGDQRM\MC90043390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313" y="1484313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90" name="Picture 2" descr="C:\Documents and Settings\liszka\Local Settings\Temporary Internet Files\Content.IE5\Q7HGDQRM\MC90043390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268413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91" name="Picture 2" descr="C:\Documents and Settings\liszka\Local Settings\Temporary Internet Files\Content.IE5\Q7HGDQRM\MC90043390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2133600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92" name="Picture 2" descr="C:\Documents and Settings\liszka\Local Settings\Temporary Internet Files\Content.IE5\Q7HGDQRM\MC90043390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2276475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93" name="Picture 2" descr="C:\Documents and Settings\liszka\Local Settings\Temporary Internet Files\Content.IE5\Q7HGDQRM\MC900433905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492375"/>
            <a:ext cx="171450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99001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Flynn’s Taxonomy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grpSp>
        <p:nvGrpSpPr>
          <p:cNvPr id="72707" name="Group 18"/>
          <p:cNvGrpSpPr>
            <a:grpSpLocks/>
          </p:cNvGrpSpPr>
          <p:nvPr/>
        </p:nvGrpSpPr>
        <p:grpSpPr bwMode="auto">
          <a:xfrm>
            <a:off x="1187450" y="1268413"/>
            <a:ext cx="7129463" cy="4032250"/>
            <a:chOff x="1331640" y="1124744"/>
            <a:chExt cx="7128792" cy="4032448"/>
          </a:xfrm>
        </p:grpSpPr>
        <p:sp>
          <p:nvSpPr>
            <p:cNvPr id="9" name="TextBox 8"/>
            <p:cNvSpPr txBox="1"/>
            <p:nvPr/>
          </p:nvSpPr>
          <p:spPr>
            <a:xfrm>
              <a:off x="1734827" y="1485124"/>
              <a:ext cx="2990569" cy="11382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00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2000" dirty="0">
                  <a:solidFill>
                    <a:srgbClr val="000000"/>
                  </a:solidFill>
                  <a:latin typeface="Arial"/>
                </a:rPr>
                <a:t>SISD</a:t>
              </a:r>
            </a:p>
            <a:p>
              <a:pPr algn="ctr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2000" dirty="0">
                  <a:latin typeface="+mj-lt"/>
                </a:rPr>
                <a:t>Single instruction stream</a:t>
              </a:r>
            </a:p>
            <a:p>
              <a:pPr algn="ctr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2000" dirty="0">
                  <a:latin typeface="+mj-lt"/>
                </a:rPr>
                <a:t>Single data stream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74610" y="1485124"/>
              <a:ext cx="2992155" cy="11382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00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2000" dirty="0">
                  <a:solidFill>
                    <a:srgbClr val="000000"/>
                  </a:solidFill>
                  <a:latin typeface="Arial"/>
                </a:rPr>
                <a:t>(SIMD)</a:t>
              </a:r>
            </a:p>
            <a:p>
              <a:pPr algn="ctr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2000" dirty="0">
                  <a:latin typeface="+mj-lt"/>
                </a:rPr>
                <a:t>Single instruction stream</a:t>
              </a:r>
            </a:p>
            <a:p>
              <a:pPr algn="ctr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2000" dirty="0">
                  <a:latin typeface="+mj-lt"/>
                </a:rPr>
                <a:t>Multiple data stream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649110" y="3285437"/>
              <a:ext cx="3162002" cy="11382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00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2000" dirty="0">
                  <a:solidFill>
                    <a:srgbClr val="000000"/>
                  </a:solidFill>
                  <a:latin typeface="Arial"/>
                </a:rPr>
                <a:t>MISD</a:t>
              </a:r>
            </a:p>
            <a:p>
              <a:pPr algn="ctr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2000" dirty="0">
                  <a:solidFill>
                    <a:srgbClr val="000000"/>
                  </a:solidFill>
                  <a:latin typeface="Arial"/>
                </a:rPr>
                <a:t>Multiple </a:t>
              </a:r>
              <a:r>
                <a:rPr lang="en-US" sz="2000" dirty="0">
                  <a:latin typeface="+mj-lt"/>
                </a:rPr>
                <a:t>instruction stream</a:t>
              </a:r>
            </a:p>
            <a:p>
              <a:pPr algn="ctr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2000" dirty="0">
                  <a:latin typeface="+mj-lt"/>
                </a:rPr>
                <a:t>Single data stream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888893" y="3285437"/>
              <a:ext cx="3162002" cy="113829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rgbClr val="000000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2000" dirty="0">
                  <a:solidFill>
                    <a:srgbClr val="000000"/>
                  </a:solidFill>
                  <a:latin typeface="Arial"/>
                </a:rPr>
                <a:t>(MIMD)</a:t>
              </a:r>
            </a:p>
            <a:p>
              <a:pPr algn="ctr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2000" dirty="0">
                  <a:solidFill>
                    <a:srgbClr val="000000"/>
                  </a:solidFill>
                  <a:latin typeface="Arial"/>
                </a:rPr>
                <a:t>Multiple </a:t>
              </a:r>
              <a:r>
                <a:rPr lang="en-US" sz="2000" dirty="0">
                  <a:latin typeface="+mj-lt"/>
                </a:rPr>
                <a:t>instruction stream</a:t>
              </a:r>
            </a:p>
            <a:p>
              <a:pPr algn="ctr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itchFamily="2" charset="2"/>
                <a:buNone/>
                <a:defRPr/>
              </a:pPr>
              <a:r>
                <a:rPr lang="en-US" sz="2000" dirty="0">
                  <a:latin typeface="+mj-lt"/>
                </a:rPr>
                <a:t>Multiple data stream</a:t>
              </a:r>
            </a:p>
          </p:txBody>
        </p:sp>
        <p:sp>
          <p:nvSpPr>
            <p:cNvPr id="72714" name="Rectangle 13"/>
            <p:cNvSpPr>
              <a:spLocks noChangeArrowheads="1"/>
            </p:cNvSpPr>
            <p:nvPr/>
          </p:nvSpPr>
          <p:spPr bwMode="auto">
            <a:xfrm>
              <a:off x="1331640" y="1124744"/>
              <a:ext cx="7128792" cy="403244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defRPr sz="3200">
                  <a:solidFill>
                    <a:schemeClr val="tx1"/>
                  </a:solidFill>
                  <a:latin typeface="Arial Black" panose="020B0A040201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defRPr sz="3200">
                  <a:solidFill>
                    <a:schemeClr val="tx1"/>
                  </a:solidFill>
                  <a:latin typeface="Arial Black" panose="020B0A040201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defRPr sz="3200">
                  <a:solidFill>
                    <a:schemeClr val="tx1"/>
                  </a:solidFill>
                  <a:latin typeface="Arial Black" panose="020B0A040201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defRPr sz="3200">
                  <a:solidFill>
                    <a:schemeClr val="tx1"/>
                  </a:solidFill>
                  <a:latin typeface="Arial Black" panose="020B0A040201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defRPr sz="3200">
                  <a:solidFill>
                    <a:schemeClr val="tx1"/>
                  </a:solidFill>
                  <a:latin typeface="Arial Black" panose="020B0A04020102020204" pitchFamily="34" charset="0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panose="05000000000000000000" pitchFamily="2" charset="2"/>
                <a:defRPr sz="3200">
                  <a:solidFill>
                    <a:schemeClr val="tx1"/>
                  </a:solidFill>
                  <a:latin typeface="Arial Black" panose="020B0A04020102020204" pitchFamily="34" charset="0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panose="05000000000000000000" pitchFamily="2" charset="2"/>
                <a:defRPr sz="3200">
                  <a:solidFill>
                    <a:schemeClr val="tx1"/>
                  </a:solidFill>
                  <a:latin typeface="Arial Black" panose="020B0A04020102020204" pitchFamily="34" charset="0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panose="05000000000000000000" pitchFamily="2" charset="2"/>
                <a:defRPr sz="3200">
                  <a:solidFill>
                    <a:schemeClr val="tx1"/>
                  </a:solidFill>
                  <a:latin typeface="Arial Black" panose="020B0A04020102020204" pitchFamily="34" charset="0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60000"/>
                <a:buFont typeface="Wingdings" panose="05000000000000000000" pitchFamily="2" charset="2"/>
                <a:defRPr sz="3200">
                  <a:solidFill>
                    <a:schemeClr val="tx1"/>
                  </a:solidFill>
                  <a:latin typeface="Arial Black" panose="020B0A04020102020204" pitchFamily="34" charset="0"/>
                </a:defRPr>
              </a:lvl9pPr>
            </a:lstStyle>
            <a:p>
              <a:endParaRPr lang="en-GB" altLang="en-US"/>
            </a:p>
          </p:txBody>
        </p:sp>
        <p:cxnSp>
          <p:nvCxnSpPr>
            <p:cNvPr id="72715" name="Straight Connector 15"/>
            <p:cNvCxnSpPr>
              <a:cxnSpLocks noChangeShapeType="1"/>
              <a:stCxn id="72714" idx="0"/>
              <a:endCxn id="72714" idx="2"/>
            </p:cNvCxnSpPr>
            <p:nvPr/>
          </p:nvCxnSpPr>
          <p:spPr bwMode="auto">
            <a:xfrm rot="16200000" flipH="1">
              <a:off x="2879812" y="3140968"/>
              <a:ext cx="4032448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2716" name="Straight Connector 17"/>
            <p:cNvCxnSpPr>
              <a:cxnSpLocks noChangeShapeType="1"/>
              <a:stCxn id="72714" idx="1"/>
              <a:endCxn id="72714" idx="3"/>
            </p:cNvCxnSpPr>
            <p:nvPr/>
          </p:nvCxnSpPr>
          <p:spPr bwMode="auto">
            <a:xfrm rot="10800000" flipH="1">
              <a:off x="1331640" y="3140968"/>
              <a:ext cx="7128792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72708" name="Rectangle 19"/>
          <p:cNvSpPr>
            <a:spLocks noChangeArrowheads="1"/>
          </p:cNvSpPr>
          <p:nvPr/>
        </p:nvSpPr>
        <p:spPr bwMode="auto">
          <a:xfrm rot="-1261456">
            <a:off x="587375" y="1411288"/>
            <a:ext cx="2879725" cy="401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buClr>
                <a:srgbClr val="000000"/>
              </a:buClr>
            </a:pPr>
            <a:r>
              <a:rPr lang="en-US" altLang="en-US" sz="2000">
                <a:solidFill>
                  <a:srgbClr val="0066FF"/>
                </a:solidFill>
                <a:latin typeface="Arial" panose="020B0604020202020204" pitchFamily="34" charset="0"/>
              </a:rPr>
              <a:t>classic von Neumann</a:t>
            </a:r>
          </a:p>
        </p:txBody>
      </p:sp>
      <p:sp>
        <p:nvSpPr>
          <p:cNvPr id="72709" name="Rectangle 20"/>
          <p:cNvSpPr>
            <a:spLocks noChangeArrowheads="1"/>
          </p:cNvSpPr>
          <p:nvPr/>
        </p:nvSpPr>
        <p:spPr bwMode="auto">
          <a:xfrm rot="1898227">
            <a:off x="2178050" y="5057775"/>
            <a:ext cx="16557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buClr>
                <a:srgbClr val="000000"/>
              </a:buClr>
            </a:pPr>
            <a:r>
              <a:rPr lang="en-US" altLang="en-US" sz="2000">
                <a:solidFill>
                  <a:srgbClr val="0066FF"/>
                </a:solidFill>
                <a:latin typeface="Arial" panose="020B0604020202020204" pitchFamily="34" charset="0"/>
              </a:rPr>
              <a:t>not covered</a:t>
            </a:r>
          </a:p>
        </p:txBody>
      </p:sp>
    </p:spTree>
    <p:extLst>
      <p:ext uri="{BB962C8B-B14F-4D97-AF65-F5344CB8AC3E}">
        <p14:creationId xmlns:p14="http://schemas.microsoft.com/office/powerpoint/2010/main" val="415531887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SIMD</a:t>
            </a:r>
          </a:p>
        </p:txBody>
      </p:sp>
      <p:sp>
        <p:nvSpPr>
          <p:cNvPr id="737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Parallelism achieved by dividing data among the processors.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Applies the same instruction to multiple data items.</a:t>
            </a:r>
          </a:p>
          <a:p>
            <a:endParaRPr lang="en-US" altLang="en-US"/>
          </a:p>
          <a:p>
            <a:r>
              <a:rPr lang="en-US" altLang="en-US"/>
              <a:t>Called </a:t>
            </a:r>
            <a:r>
              <a:rPr lang="en-US" altLang="en-US">
                <a:solidFill>
                  <a:srgbClr val="00B050"/>
                </a:solidFill>
              </a:rPr>
              <a:t>data parallelism</a:t>
            </a:r>
            <a:r>
              <a:rPr lang="en-US" altLang="en-US"/>
              <a:t>.</a:t>
            </a: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1407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SIMD example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74755" name="Rectangle 4"/>
          <p:cNvSpPr>
            <a:spLocks noChangeArrowheads="1"/>
          </p:cNvSpPr>
          <p:nvPr/>
        </p:nvSpPr>
        <p:spPr bwMode="auto">
          <a:xfrm>
            <a:off x="2998788" y="1946275"/>
            <a:ext cx="720725" cy="4333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74756" name="Rectangle 5"/>
          <p:cNvSpPr>
            <a:spLocks noChangeArrowheads="1"/>
          </p:cNvSpPr>
          <p:nvPr/>
        </p:nvSpPr>
        <p:spPr bwMode="auto">
          <a:xfrm>
            <a:off x="2711450" y="1587500"/>
            <a:ext cx="14382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>
                <a:solidFill>
                  <a:srgbClr val="0066FF"/>
                </a:solidFill>
                <a:latin typeface="Arial" panose="020B0604020202020204" pitchFamily="34" charset="0"/>
              </a:rPr>
              <a:t>control unit</a:t>
            </a:r>
            <a:endParaRPr lang="en-US" altLang="en-US">
              <a:solidFill>
                <a:srgbClr val="0066FF"/>
              </a:solidFill>
            </a:endParaRPr>
          </a:p>
        </p:txBody>
      </p:sp>
      <p:sp>
        <p:nvSpPr>
          <p:cNvPr id="74757" name="Rectangle 6"/>
          <p:cNvSpPr>
            <a:spLocks noChangeArrowheads="1"/>
          </p:cNvSpPr>
          <p:nvPr/>
        </p:nvSpPr>
        <p:spPr bwMode="auto">
          <a:xfrm>
            <a:off x="1054100" y="2811463"/>
            <a:ext cx="720725" cy="431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74758" name="Rectangle 7"/>
          <p:cNvSpPr>
            <a:spLocks noChangeArrowheads="1"/>
          </p:cNvSpPr>
          <p:nvPr/>
        </p:nvSpPr>
        <p:spPr bwMode="auto">
          <a:xfrm>
            <a:off x="2351088" y="2811463"/>
            <a:ext cx="719137" cy="431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74759" name="Rectangle 8"/>
          <p:cNvSpPr>
            <a:spLocks noChangeArrowheads="1"/>
          </p:cNvSpPr>
          <p:nvPr/>
        </p:nvSpPr>
        <p:spPr bwMode="auto">
          <a:xfrm>
            <a:off x="4870450" y="2811463"/>
            <a:ext cx="720725" cy="431800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74760" name="Rectangle 9"/>
          <p:cNvSpPr>
            <a:spLocks noChangeArrowheads="1"/>
          </p:cNvSpPr>
          <p:nvPr/>
        </p:nvSpPr>
        <p:spPr bwMode="auto">
          <a:xfrm>
            <a:off x="1054100" y="3314700"/>
            <a:ext cx="779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>
                <a:solidFill>
                  <a:srgbClr val="0066FF"/>
                </a:solidFill>
                <a:latin typeface="Arial" panose="020B0604020202020204" pitchFamily="34" charset="0"/>
              </a:rPr>
              <a:t>ALU</a:t>
            </a:r>
            <a:r>
              <a:rPr lang="en-US" altLang="en-US" sz="2000" baseline="-25000">
                <a:solidFill>
                  <a:srgbClr val="0066FF"/>
                </a:solidFill>
                <a:latin typeface="Arial" panose="020B0604020202020204" pitchFamily="34" charset="0"/>
              </a:rPr>
              <a:t>1</a:t>
            </a:r>
            <a:endParaRPr lang="en-US" altLang="en-US" baseline="-25000">
              <a:solidFill>
                <a:srgbClr val="0066FF"/>
              </a:solidFill>
            </a:endParaRPr>
          </a:p>
        </p:txBody>
      </p:sp>
      <p:sp>
        <p:nvSpPr>
          <p:cNvPr id="74761" name="Rectangle 10"/>
          <p:cNvSpPr>
            <a:spLocks noChangeArrowheads="1"/>
          </p:cNvSpPr>
          <p:nvPr/>
        </p:nvSpPr>
        <p:spPr bwMode="auto">
          <a:xfrm>
            <a:off x="2351088" y="3314700"/>
            <a:ext cx="7794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>
                <a:solidFill>
                  <a:srgbClr val="0066FF"/>
                </a:solidFill>
                <a:latin typeface="Arial" panose="020B0604020202020204" pitchFamily="34" charset="0"/>
              </a:rPr>
              <a:t>ALU</a:t>
            </a:r>
            <a:r>
              <a:rPr lang="en-US" altLang="en-US" sz="2000" baseline="-25000">
                <a:solidFill>
                  <a:srgbClr val="0066FF"/>
                </a:solidFill>
                <a:latin typeface="Arial" panose="020B0604020202020204" pitchFamily="34" charset="0"/>
              </a:rPr>
              <a:t>2</a:t>
            </a:r>
            <a:endParaRPr lang="en-US" altLang="en-US" baseline="-25000">
              <a:solidFill>
                <a:srgbClr val="0066FF"/>
              </a:solidFill>
            </a:endParaRPr>
          </a:p>
        </p:txBody>
      </p:sp>
      <p:sp>
        <p:nvSpPr>
          <p:cNvPr id="74762" name="Rectangle 11"/>
          <p:cNvSpPr>
            <a:spLocks noChangeArrowheads="1"/>
          </p:cNvSpPr>
          <p:nvPr/>
        </p:nvSpPr>
        <p:spPr bwMode="auto">
          <a:xfrm>
            <a:off x="4870450" y="3314700"/>
            <a:ext cx="7794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>
                <a:solidFill>
                  <a:srgbClr val="0066FF"/>
                </a:solidFill>
                <a:latin typeface="Arial" panose="020B0604020202020204" pitchFamily="34" charset="0"/>
              </a:rPr>
              <a:t>ALU</a:t>
            </a:r>
            <a:r>
              <a:rPr lang="en-US" altLang="en-US" sz="2000" baseline="-25000">
                <a:solidFill>
                  <a:srgbClr val="0066FF"/>
                </a:solidFill>
                <a:latin typeface="Arial" panose="020B0604020202020204" pitchFamily="34" charset="0"/>
              </a:rPr>
              <a:t>n</a:t>
            </a:r>
            <a:endParaRPr lang="en-US" altLang="en-US" baseline="-25000">
              <a:solidFill>
                <a:srgbClr val="0066FF"/>
              </a:solidFill>
            </a:endParaRPr>
          </a:p>
        </p:txBody>
      </p:sp>
      <p:sp>
        <p:nvSpPr>
          <p:cNvPr id="74763" name="Rectangle 12"/>
          <p:cNvSpPr>
            <a:spLocks noChangeArrowheads="1"/>
          </p:cNvSpPr>
          <p:nvPr/>
        </p:nvSpPr>
        <p:spPr bwMode="auto">
          <a:xfrm>
            <a:off x="3719513" y="2667000"/>
            <a:ext cx="6461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3600">
                <a:solidFill>
                  <a:srgbClr val="000000"/>
                </a:solidFill>
                <a:latin typeface="Arial" panose="020B0604020202020204" pitchFamily="34" charset="0"/>
              </a:rPr>
              <a:t>…</a:t>
            </a:r>
            <a:endParaRPr lang="en-US" altLang="en-US" sz="3600"/>
          </a:p>
        </p:txBody>
      </p:sp>
      <p:sp>
        <p:nvSpPr>
          <p:cNvPr id="74764" name="TextBox 13"/>
          <p:cNvSpPr txBox="1">
            <a:spLocks noChangeArrowheads="1"/>
          </p:cNvSpPr>
          <p:nvPr/>
        </p:nvSpPr>
        <p:spPr bwMode="auto">
          <a:xfrm>
            <a:off x="1487488" y="4035425"/>
            <a:ext cx="3843337" cy="117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>
                <a:latin typeface="Bodoni MT" panose="02070603080606020203" pitchFamily="18" charset="0"/>
              </a:rPr>
              <a:t>for (i = 0; i &lt; n; i++)</a:t>
            </a:r>
          </a:p>
          <a:p>
            <a:r>
              <a:rPr lang="en-US" altLang="en-US">
                <a:latin typeface="Bodoni MT" panose="02070603080606020203" pitchFamily="18" charset="0"/>
              </a:rPr>
              <a:t>     x[i] += y[i];</a:t>
            </a:r>
          </a:p>
        </p:txBody>
      </p:sp>
      <p:cxnSp>
        <p:nvCxnSpPr>
          <p:cNvPr id="74765" name="Elbow Connector 15"/>
          <p:cNvCxnSpPr>
            <a:cxnSpLocks noChangeShapeType="1"/>
            <a:stCxn id="74755" idx="1"/>
            <a:endCxn id="74757" idx="0"/>
          </p:cNvCxnSpPr>
          <p:nvPr/>
        </p:nvCxnSpPr>
        <p:spPr bwMode="auto">
          <a:xfrm rot="10800000" flipV="1">
            <a:off x="1414463" y="2163763"/>
            <a:ext cx="1584325" cy="647700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66" name="Elbow Connector 15"/>
          <p:cNvCxnSpPr>
            <a:cxnSpLocks noChangeShapeType="1"/>
          </p:cNvCxnSpPr>
          <p:nvPr/>
        </p:nvCxnSpPr>
        <p:spPr bwMode="auto">
          <a:xfrm rot="10800000" flipH="1" flipV="1">
            <a:off x="3719513" y="2163763"/>
            <a:ext cx="1584325" cy="647700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4767" name="Straight Arrow Connector 22"/>
          <p:cNvCxnSpPr>
            <a:cxnSpLocks noChangeShapeType="1"/>
            <a:stCxn id="74758" idx="0"/>
          </p:cNvCxnSpPr>
          <p:nvPr/>
        </p:nvCxnSpPr>
        <p:spPr bwMode="auto">
          <a:xfrm rot="5400000" flipH="1" flipV="1">
            <a:off x="2386807" y="2486819"/>
            <a:ext cx="647700" cy="15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4768" name="Rectangle 23"/>
          <p:cNvSpPr>
            <a:spLocks noChangeArrowheads="1"/>
          </p:cNvSpPr>
          <p:nvPr/>
        </p:nvSpPr>
        <p:spPr bwMode="auto">
          <a:xfrm>
            <a:off x="1054100" y="2811463"/>
            <a:ext cx="7080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400">
                <a:latin typeface="Bodoni MT" panose="02070603080606020203" pitchFamily="18" charset="0"/>
              </a:rPr>
              <a:t>x[1]</a:t>
            </a:r>
            <a:endParaRPr lang="en-US" altLang="en-US" sz="2400"/>
          </a:p>
        </p:txBody>
      </p:sp>
      <p:sp>
        <p:nvSpPr>
          <p:cNvPr id="74769" name="Rectangle 24"/>
          <p:cNvSpPr>
            <a:spLocks noChangeArrowheads="1"/>
          </p:cNvSpPr>
          <p:nvPr/>
        </p:nvSpPr>
        <p:spPr bwMode="auto">
          <a:xfrm>
            <a:off x="2351088" y="2811463"/>
            <a:ext cx="706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400">
                <a:latin typeface="Bodoni MT" panose="02070603080606020203" pitchFamily="18" charset="0"/>
              </a:rPr>
              <a:t>x[2]</a:t>
            </a:r>
            <a:endParaRPr lang="en-US" altLang="en-US" sz="2400"/>
          </a:p>
        </p:txBody>
      </p:sp>
      <p:sp>
        <p:nvSpPr>
          <p:cNvPr id="74770" name="Rectangle 25"/>
          <p:cNvSpPr>
            <a:spLocks noChangeArrowheads="1"/>
          </p:cNvSpPr>
          <p:nvPr/>
        </p:nvSpPr>
        <p:spPr bwMode="auto">
          <a:xfrm>
            <a:off x="4870450" y="2811463"/>
            <a:ext cx="7239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400">
                <a:latin typeface="Bodoni MT" panose="02070603080606020203" pitchFamily="18" charset="0"/>
              </a:rPr>
              <a:t>x[n]</a:t>
            </a:r>
            <a:endParaRPr lang="en-US" altLang="en-US" sz="2400"/>
          </a:p>
        </p:txBody>
      </p:sp>
      <p:sp>
        <p:nvSpPr>
          <p:cNvPr id="74771" name="Rectangle 26"/>
          <p:cNvSpPr>
            <a:spLocks noChangeArrowheads="1"/>
          </p:cNvSpPr>
          <p:nvPr/>
        </p:nvSpPr>
        <p:spPr bwMode="auto">
          <a:xfrm>
            <a:off x="6096000" y="1443038"/>
            <a:ext cx="1577975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>
                <a:solidFill>
                  <a:srgbClr val="00B050"/>
                </a:solidFill>
                <a:latin typeface="Arial" panose="020B0604020202020204" pitchFamily="34" charset="0"/>
              </a:rPr>
              <a:t>n data items</a:t>
            </a:r>
          </a:p>
          <a:p>
            <a:r>
              <a:rPr lang="en-US" altLang="en-US" sz="2000">
                <a:solidFill>
                  <a:srgbClr val="00B050"/>
                </a:solidFill>
                <a:latin typeface="Arial" panose="020B0604020202020204" pitchFamily="34" charset="0"/>
              </a:rPr>
              <a:t>n ALUs</a:t>
            </a:r>
            <a:endParaRPr lang="en-US" altLang="en-US">
              <a:solidFill>
                <a:srgbClr val="00B050"/>
              </a:solidFill>
            </a:endParaRPr>
          </a:p>
        </p:txBody>
      </p:sp>
      <p:sp>
        <p:nvSpPr>
          <p:cNvPr id="74772" name="Freeform 30"/>
          <p:cNvSpPr>
            <a:spLocks noChangeArrowheads="1"/>
          </p:cNvSpPr>
          <p:nvPr/>
        </p:nvSpPr>
        <p:spPr bwMode="auto">
          <a:xfrm>
            <a:off x="5648325" y="1881188"/>
            <a:ext cx="474663" cy="1593850"/>
          </a:xfrm>
          <a:custGeom>
            <a:avLst/>
            <a:gdLst>
              <a:gd name="T0" fmla="*/ 420914 w 474132"/>
              <a:gd name="T1" fmla="*/ 128209 h 1594152"/>
              <a:gd name="T2" fmla="*/ 145142 w 474132"/>
              <a:gd name="T3" fmla="*/ 128209 h 1594152"/>
              <a:gd name="T4" fmla="*/ 449942 w 474132"/>
              <a:gd name="T5" fmla="*/ 897466 h 1594152"/>
              <a:gd name="T6" fmla="*/ 0 w 474132"/>
              <a:gd name="T7" fmla="*/ 1594152 h 1594152"/>
              <a:gd name="T8" fmla="*/ 0 60000 65536"/>
              <a:gd name="T9" fmla="*/ 0 60000 65536"/>
              <a:gd name="T10" fmla="*/ 0 60000 65536"/>
              <a:gd name="T11" fmla="*/ 0 60000 65536"/>
              <a:gd name="T12" fmla="*/ 0 w 474132"/>
              <a:gd name="T13" fmla="*/ 0 h 1594152"/>
              <a:gd name="T14" fmla="*/ 474132 w 474132"/>
              <a:gd name="T15" fmla="*/ 1594152 h 159415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4132" h="1594152">
                <a:moveTo>
                  <a:pt x="420914" y="128209"/>
                </a:moveTo>
                <a:cubicBezTo>
                  <a:pt x="280609" y="64104"/>
                  <a:pt x="140304" y="0"/>
                  <a:pt x="145142" y="128209"/>
                </a:cubicBezTo>
                <a:cubicBezTo>
                  <a:pt x="149980" y="256418"/>
                  <a:pt x="474132" y="653142"/>
                  <a:pt x="449942" y="897466"/>
                </a:cubicBezTo>
                <a:cubicBezTo>
                  <a:pt x="425752" y="1141790"/>
                  <a:pt x="212876" y="1367971"/>
                  <a:pt x="0" y="1594152"/>
                </a:cubicBezTo>
              </a:path>
            </a:pathLst>
          </a:custGeom>
          <a:noFill/>
          <a:ln w="9525" algn="ctr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sp>
        <p:nvSpPr>
          <p:cNvPr id="74773" name="Freeform 31"/>
          <p:cNvSpPr>
            <a:spLocks noChangeArrowheads="1"/>
          </p:cNvSpPr>
          <p:nvPr/>
        </p:nvSpPr>
        <p:spPr bwMode="auto">
          <a:xfrm>
            <a:off x="4211638" y="1484313"/>
            <a:ext cx="3929062" cy="3592512"/>
          </a:xfrm>
          <a:custGeom>
            <a:avLst/>
            <a:gdLst>
              <a:gd name="T0" fmla="*/ 3468914 w 3928534"/>
              <a:gd name="T1" fmla="*/ 147562 h 3592285"/>
              <a:gd name="T2" fmla="*/ 3889828 w 3928534"/>
              <a:gd name="T3" fmla="*/ 162076 h 3592285"/>
              <a:gd name="T4" fmla="*/ 3236686 w 3928534"/>
              <a:gd name="T5" fmla="*/ 1120020 h 3592285"/>
              <a:gd name="T6" fmla="*/ 3686628 w 3928534"/>
              <a:gd name="T7" fmla="*/ 1265163 h 3592285"/>
              <a:gd name="T8" fmla="*/ 2481942 w 3928534"/>
              <a:gd name="T9" fmla="*/ 2368247 h 3592285"/>
              <a:gd name="T10" fmla="*/ 3091542 w 3928534"/>
              <a:gd name="T11" fmla="*/ 2426305 h 3592285"/>
              <a:gd name="T12" fmla="*/ 1901372 w 3928534"/>
              <a:gd name="T13" fmla="*/ 3485847 h 3592285"/>
              <a:gd name="T14" fmla="*/ 0 w 3928534"/>
              <a:gd name="T15" fmla="*/ 3064933 h 359228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928534"/>
              <a:gd name="T25" fmla="*/ 0 h 3592285"/>
              <a:gd name="T26" fmla="*/ 3928534 w 3928534"/>
              <a:gd name="T27" fmla="*/ 3592285 h 359228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928534" h="3592285">
                <a:moveTo>
                  <a:pt x="3468915" y="147562"/>
                </a:moveTo>
                <a:cubicBezTo>
                  <a:pt x="3698724" y="73781"/>
                  <a:pt x="3928534" y="0"/>
                  <a:pt x="3889829" y="162076"/>
                </a:cubicBezTo>
                <a:cubicBezTo>
                  <a:pt x="3851124" y="324152"/>
                  <a:pt x="3270553" y="936171"/>
                  <a:pt x="3236686" y="1120019"/>
                </a:cubicBezTo>
                <a:cubicBezTo>
                  <a:pt x="3202819" y="1303867"/>
                  <a:pt x="3812419" y="1057124"/>
                  <a:pt x="3686629" y="1265162"/>
                </a:cubicBezTo>
                <a:cubicBezTo>
                  <a:pt x="3560839" y="1473200"/>
                  <a:pt x="2581124" y="2174723"/>
                  <a:pt x="2481943" y="2368247"/>
                </a:cubicBezTo>
                <a:cubicBezTo>
                  <a:pt x="2382762" y="2561771"/>
                  <a:pt x="3188305" y="2240038"/>
                  <a:pt x="3091543" y="2426305"/>
                </a:cubicBezTo>
                <a:cubicBezTo>
                  <a:pt x="2994781" y="2612572"/>
                  <a:pt x="2416629" y="3379409"/>
                  <a:pt x="1901372" y="3485847"/>
                </a:cubicBezTo>
                <a:cubicBezTo>
                  <a:pt x="1386115" y="3592285"/>
                  <a:pt x="693057" y="3328609"/>
                  <a:pt x="0" y="3064933"/>
                </a:cubicBezTo>
              </a:path>
            </a:pathLst>
          </a:custGeom>
          <a:noFill/>
          <a:ln w="9525" algn="ctr">
            <a:solidFill>
              <a:srgbClr val="00B05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141761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SIMD</a:t>
            </a:r>
          </a:p>
        </p:txBody>
      </p:sp>
      <p:sp>
        <p:nvSpPr>
          <p:cNvPr id="75778" name="Content Placeholder 28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590800"/>
          </a:xfrm>
        </p:spPr>
        <p:txBody>
          <a:bodyPr/>
          <a:lstStyle/>
          <a:p>
            <a:r>
              <a:rPr lang="en-US" altLang="en-US"/>
              <a:t>What if we don’t have as many ALUs as data items? </a:t>
            </a:r>
          </a:p>
          <a:p>
            <a:r>
              <a:rPr lang="en-US" altLang="en-US"/>
              <a:t>Divide the work and process iteratively.</a:t>
            </a:r>
          </a:p>
          <a:p>
            <a:r>
              <a:rPr lang="en-US" altLang="en-US"/>
              <a:t>Ex. m = 4 ALUs   and   n = 15 data items.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graphicFrame>
        <p:nvGraphicFramePr>
          <p:cNvPr id="30" name="Table 29"/>
          <p:cNvGraphicFramePr>
            <a:graphicFrameLocks noGrp="1"/>
          </p:cNvGraphicFramePr>
          <p:nvPr/>
        </p:nvGraphicFramePr>
        <p:xfrm>
          <a:off x="1547813" y="3789363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Round3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ALU</a:t>
                      </a:r>
                      <a:r>
                        <a:rPr lang="en-US" baseline="-25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ALU</a:t>
                      </a:r>
                      <a:r>
                        <a:rPr lang="en-US" baseline="-25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ALU</a:t>
                      </a:r>
                      <a:r>
                        <a:rPr lang="en-US" baseline="-25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ALU</a:t>
                      </a:r>
                      <a:r>
                        <a:rPr lang="en-US" baseline="-250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X[0]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X[1]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X[3]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X[4]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X[5]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X[6]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X[7]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X[8]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X[9]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X[10]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X[11]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X[12]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X[13]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X[14]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288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The von Neumann Architecture</a:t>
            </a:r>
            <a:endParaRPr lang="en-GB" altLang="en-US" dirty="0"/>
          </a:p>
        </p:txBody>
      </p:sp>
      <p:sp>
        <p:nvSpPr>
          <p:cNvPr id="23555" name="Text Box 4"/>
          <p:cNvSpPr txBox="1">
            <a:spLocks noChangeArrowheads="1"/>
          </p:cNvSpPr>
          <p:nvPr/>
        </p:nvSpPr>
        <p:spPr bwMode="auto">
          <a:xfrm rot="5400000">
            <a:off x="7954169" y="823119"/>
            <a:ext cx="2012950" cy="366712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solidFill>
                  <a:srgbClr val="0066FF"/>
                </a:solidFill>
                <a:latin typeface="Arial" panose="020B0604020202020204" pitchFamily="34" charset="0"/>
              </a:rPr>
              <a:t># Chapter Subtitle</a:t>
            </a:r>
          </a:p>
        </p:txBody>
      </p:sp>
      <p:sp>
        <p:nvSpPr>
          <p:cNvPr id="23556" name="Text Box 8"/>
          <p:cNvSpPr txBox="1">
            <a:spLocks noChangeArrowheads="1"/>
          </p:cNvSpPr>
          <p:nvPr/>
        </p:nvSpPr>
        <p:spPr bwMode="auto">
          <a:xfrm>
            <a:off x="5256945" y="5687402"/>
            <a:ext cx="1338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 dirty="0">
                <a:solidFill>
                  <a:srgbClr val="000066"/>
                </a:solidFill>
                <a:latin typeface="Arial" panose="020B0604020202020204" pitchFamily="34" charset="0"/>
              </a:rPr>
              <a:t>Figure 2.1</a:t>
            </a:r>
            <a:endParaRPr lang="en-GB" altLang="en-US" sz="2000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pic>
        <p:nvPicPr>
          <p:cNvPr id="2355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332" y="1259865"/>
            <a:ext cx="4019550" cy="439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072662" y="1529862"/>
            <a:ext cx="29666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冯诺依曼结构：主存、中央处理单元、以及主存和</a:t>
            </a:r>
            <a:r>
              <a:rPr lang="en-US" altLang="zh-CN" dirty="0"/>
              <a:t>CPU</a:t>
            </a:r>
            <a:r>
              <a:rPr lang="zh-CN" altLang="en-US" dirty="0"/>
              <a:t>之间的互连结构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冯诺依曼瓶颈：主存和</a:t>
            </a:r>
            <a:r>
              <a:rPr lang="en-US" altLang="zh-CN" dirty="0"/>
              <a:t>CPU</a:t>
            </a:r>
            <a:r>
              <a:rPr lang="zh-CN" altLang="en-US" dirty="0"/>
              <a:t>之间的分离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09425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SIMD drawbacks</a:t>
            </a:r>
          </a:p>
        </p:txBody>
      </p:sp>
      <p:sp>
        <p:nvSpPr>
          <p:cNvPr id="768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All ALUs are required to execute the same instruction, or remain idle.</a:t>
            </a:r>
          </a:p>
          <a:p>
            <a:r>
              <a:rPr lang="en-US" altLang="en-US"/>
              <a:t>In classic design, they must also operate synchronously.</a:t>
            </a:r>
          </a:p>
          <a:p>
            <a:r>
              <a:rPr lang="en-US" altLang="en-US"/>
              <a:t>The ALUs have no instruction storage.</a:t>
            </a:r>
          </a:p>
          <a:p>
            <a:r>
              <a:rPr lang="en-US" altLang="en-US"/>
              <a:t>Efficient for large data parallel problems, but not other types of more complex parallel problems.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67493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Vector processors </a:t>
            </a:r>
            <a:r>
              <a:rPr lang="zh-CN" altLang="en-US" dirty="0"/>
              <a:t>向量处理器</a:t>
            </a:r>
            <a:r>
              <a:rPr lang="en-US" altLang="en-US" dirty="0"/>
              <a:t> (1)</a:t>
            </a:r>
          </a:p>
        </p:txBody>
      </p:sp>
      <p:sp>
        <p:nvSpPr>
          <p:cNvPr id="778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Operate on arrays or vectors of data while conventional CPU’s operate on individual data elements or scalars.</a:t>
            </a:r>
          </a:p>
          <a:p>
            <a:endParaRPr lang="en-US" altLang="en-US" dirty="0"/>
          </a:p>
          <a:p>
            <a:r>
              <a:rPr lang="en-US" altLang="en-US" dirty="0"/>
              <a:t>Vector registers </a:t>
            </a:r>
            <a:r>
              <a:rPr lang="zh-CN" altLang="en-US" dirty="0"/>
              <a:t>向量寄存器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Capable of storing a vector of operands and operating simultaneously on their contents.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32818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Vector processors (2)</a:t>
            </a:r>
          </a:p>
        </p:txBody>
      </p:sp>
      <p:sp>
        <p:nvSpPr>
          <p:cNvPr id="788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Vectorized and pipelined functional units.</a:t>
            </a:r>
          </a:p>
          <a:p>
            <a:pPr lvl="1"/>
            <a:r>
              <a:rPr lang="en-US" altLang="en-US" dirty="0"/>
              <a:t>The same operation is applied to each element in the vector (or pairs of elements).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Vector instructions </a:t>
            </a:r>
            <a:r>
              <a:rPr lang="zh-CN" altLang="en-US" dirty="0"/>
              <a:t>向量指令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Operate on vectors rather than scalars.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450810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Vector processors (3)</a:t>
            </a:r>
          </a:p>
        </p:txBody>
      </p:sp>
      <p:sp>
        <p:nvSpPr>
          <p:cNvPr id="798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Interleaved memory </a:t>
            </a:r>
            <a:r>
              <a:rPr lang="zh-CN" altLang="en-US" dirty="0"/>
              <a:t>交叉存储器</a:t>
            </a:r>
            <a:r>
              <a:rPr lang="en-US" altLang="en-US" dirty="0"/>
              <a:t>.</a:t>
            </a:r>
          </a:p>
          <a:p>
            <a:pPr lvl="1"/>
            <a:r>
              <a:rPr lang="en-US" altLang="en-US" dirty="0"/>
              <a:t>Multiple “banks” of memory </a:t>
            </a:r>
            <a:r>
              <a:rPr lang="zh-CN" altLang="en-US" dirty="0"/>
              <a:t>内存体</a:t>
            </a:r>
            <a:r>
              <a:rPr lang="en-US" altLang="en-US" dirty="0"/>
              <a:t>, which can be accessed more or less independently.</a:t>
            </a:r>
          </a:p>
          <a:p>
            <a:pPr lvl="1"/>
            <a:r>
              <a:rPr lang="en-US" altLang="en-US" dirty="0"/>
              <a:t>Distribute elements of a vector across multiple banks, so reduce or eliminate delay in loading/storing successive elements.</a:t>
            </a:r>
          </a:p>
          <a:p>
            <a:r>
              <a:rPr lang="en-US" altLang="en-US" dirty="0" err="1"/>
              <a:t>Strided</a:t>
            </a:r>
            <a:r>
              <a:rPr lang="en-US" altLang="en-US" dirty="0"/>
              <a:t> memory access and hardware scatter/gather.</a:t>
            </a:r>
          </a:p>
          <a:p>
            <a:pPr lvl="1"/>
            <a:r>
              <a:rPr lang="en-US" altLang="en-US" dirty="0"/>
              <a:t>The program accesses elements of a vector located at fixed intervals.</a:t>
            </a:r>
          </a:p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30852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Vector processors - Pros</a:t>
            </a:r>
          </a:p>
        </p:txBody>
      </p:sp>
      <p:sp>
        <p:nvSpPr>
          <p:cNvPr id="808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Fast.</a:t>
            </a:r>
          </a:p>
          <a:p>
            <a:r>
              <a:rPr lang="en-US" altLang="en-US"/>
              <a:t>Easy to use.</a:t>
            </a:r>
          </a:p>
          <a:p>
            <a:r>
              <a:rPr lang="en-US" altLang="en-US"/>
              <a:t>Vectorizing compilers are good at identifying code to exploit.</a:t>
            </a:r>
          </a:p>
          <a:p>
            <a:r>
              <a:rPr lang="en-US" altLang="en-US"/>
              <a:t>Compilers also can provide information about code that cannot be vectorized.</a:t>
            </a:r>
          </a:p>
          <a:p>
            <a:pPr lvl="1"/>
            <a:r>
              <a:rPr lang="en-US" altLang="en-US"/>
              <a:t>Helps the programmer re-evaluate code.</a:t>
            </a:r>
          </a:p>
          <a:p>
            <a:r>
              <a:rPr lang="en-US" altLang="en-US"/>
              <a:t>High memory bandwidth.</a:t>
            </a:r>
          </a:p>
          <a:p>
            <a:r>
              <a:rPr lang="en-US" altLang="en-US"/>
              <a:t>Uses every item in a cache line.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80900" name="Picture 2" descr="C:\Documents and Settings\liszka\Local Settings\Temporary Internet Files\Content.IE5\EGYLQZJJ\MC900423171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38" y="981075"/>
            <a:ext cx="136842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3541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Vector processors - Cons</a:t>
            </a:r>
          </a:p>
        </p:txBody>
      </p:sp>
      <p:sp>
        <p:nvSpPr>
          <p:cNvPr id="819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They don’t handle irregular </a:t>
            </a:r>
            <a:br>
              <a:rPr lang="en-US" altLang="en-US"/>
            </a:br>
            <a:r>
              <a:rPr lang="en-US" altLang="en-US"/>
              <a:t>data structures as well as other </a:t>
            </a:r>
            <a:br>
              <a:rPr lang="en-US" altLang="en-US"/>
            </a:br>
            <a:r>
              <a:rPr lang="en-US" altLang="en-US"/>
              <a:t>parallel architectures.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A very finite limit to their ability to handle ever larger problems. (</a:t>
            </a:r>
            <a:r>
              <a:rPr lang="en-US" altLang="en-US">
                <a:solidFill>
                  <a:srgbClr val="0066FF"/>
                </a:solidFill>
              </a:rPr>
              <a:t>scalability</a:t>
            </a:r>
            <a:r>
              <a:rPr lang="en-US" altLang="en-US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81924" name="Picture 5" descr="C:\Documents and Settings\liszka\Local Settings\Temporary Internet Files\Content.IE5\0AVCOKV0\MC900423165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981075"/>
            <a:ext cx="1417638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867628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Graphics Processing Units (GPU)</a:t>
            </a:r>
          </a:p>
        </p:txBody>
      </p:sp>
      <p:sp>
        <p:nvSpPr>
          <p:cNvPr id="8294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Real time graphics application programming interfaces or API’s use points, lines, and triangles to internally represent the surface of an object.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82948" name="Isosceles Triangle 4"/>
          <p:cNvSpPr>
            <a:spLocks noChangeArrowheads="1"/>
          </p:cNvSpPr>
          <p:nvPr/>
        </p:nvSpPr>
        <p:spPr bwMode="auto">
          <a:xfrm>
            <a:off x="4427538" y="4149725"/>
            <a:ext cx="576262" cy="935038"/>
          </a:xfrm>
          <a:prstGeom prst="triangle">
            <a:avLst>
              <a:gd name="adj" fmla="val 50000"/>
            </a:avLst>
          </a:prstGeom>
          <a:noFill/>
          <a:ln w="9525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cxnSp>
        <p:nvCxnSpPr>
          <p:cNvPr id="82949" name="Straight Connector 6"/>
          <p:cNvCxnSpPr>
            <a:cxnSpLocks noChangeShapeType="1"/>
          </p:cNvCxnSpPr>
          <p:nvPr/>
        </p:nvCxnSpPr>
        <p:spPr bwMode="auto">
          <a:xfrm flipV="1">
            <a:off x="3635375" y="4149725"/>
            <a:ext cx="2160588" cy="719138"/>
          </a:xfrm>
          <a:prstGeom prst="line">
            <a:avLst/>
          </a:prstGeom>
          <a:noFill/>
          <a:ln w="9525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50" name="Rectangle 7"/>
          <p:cNvSpPr>
            <a:spLocks noChangeArrowheads="1"/>
          </p:cNvSpPr>
          <p:nvPr/>
        </p:nvSpPr>
        <p:spPr bwMode="auto">
          <a:xfrm>
            <a:off x="2843213" y="3860800"/>
            <a:ext cx="1008062" cy="647700"/>
          </a:xfrm>
          <a:prstGeom prst="rect">
            <a:avLst/>
          </a:prstGeom>
          <a:noFill/>
          <a:ln w="9525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  <p:cxnSp>
        <p:nvCxnSpPr>
          <p:cNvPr id="82951" name="Straight Connector 9"/>
          <p:cNvCxnSpPr>
            <a:cxnSpLocks noChangeShapeType="1"/>
          </p:cNvCxnSpPr>
          <p:nvPr/>
        </p:nvCxnSpPr>
        <p:spPr bwMode="auto">
          <a:xfrm>
            <a:off x="2484438" y="3429000"/>
            <a:ext cx="2663825" cy="2376488"/>
          </a:xfrm>
          <a:prstGeom prst="line">
            <a:avLst/>
          </a:prstGeom>
          <a:noFill/>
          <a:ln w="9525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52" name="Oval 10"/>
          <p:cNvSpPr>
            <a:spLocks noChangeArrowheads="1"/>
          </p:cNvSpPr>
          <p:nvPr/>
        </p:nvSpPr>
        <p:spPr bwMode="auto">
          <a:xfrm>
            <a:off x="4716463" y="3429000"/>
            <a:ext cx="792162" cy="647700"/>
          </a:xfrm>
          <a:prstGeom prst="ellipse">
            <a:avLst/>
          </a:prstGeom>
          <a:noFill/>
          <a:ln w="9525" algn="ctr">
            <a:solidFill>
              <a:srgbClr val="00B05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692146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GPUs</a:t>
            </a:r>
          </a:p>
        </p:txBody>
      </p:sp>
      <p:sp>
        <p:nvSpPr>
          <p:cNvPr id="8397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graphics processing pipeline converts the internal representation into an array of pixels that can be sent to a computer screen.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Several stages of this pipeline </a:t>
            </a:r>
            <a:br>
              <a:rPr lang="en-US" altLang="en-US"/>
            </a:br>
            <a:r>
              <a:rPr lang="en-US" altLang="en-US"/>
              <a:t>(called </a:t>
            </a:r>
            <a:r>
              <a:rPr lang="en-US" altLang="en-US">
                <a:solidFill>
                  <a:srgbClr val="00B050"/>
                </a:solidFill>
              </a:rPr>
              <a:t>shader functions</a:t>
            </a:r>
            <a:r>
              <a:rPr lang="en-US" altLang="en-US"/>
              <a:t>) are programmable.</a:t>
            </a:r>
          </a:p>
          <a:p>
            <a:pPr lvl="1"/>
            <a:r>
              <a:rPr lang="en-US" altLang="en-US"/>
              <a:t>Typically just a few lines of C code.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83972" name="Picture 2" descr="C:\Documents and Settings\liszka\Local Settings\Temporary Internet Files\Content.IE5\60RV4HYO\MC900431566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2708275"/>
            <a:ext cx="1905000" cy="191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51406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GPUs</a:t>
            </a:r>
          </a:p>
        </p:txBody>
      </p:sp>
      <p:sp>
        <p:nvSpPr>
          <p:cNvPr id="849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</a:t>
            </a:r>
            <a:r>
              <a:rPr lang="en-US" altLang="en-US" dirty="0"/>
              <a:t>unctions are also implicitly parallel, since they can be applied to multiple elements in the graphics stream. 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GPU’s can often optimize performance by using SIMD parallelism. </a:t>
            </a:r>
          </a:p>
          <a:p>
            <a:r>
              <a:rPr lang="en-US" altLang="en-US" dirty="0"/>
              <a:t>The current generation of GPU’s use SIMD parallelism.(</a:t>
            </a:r>
            <a:r>
              <a:rPr lang="en-US" altLang="en-US" b="1" dirty="0"/>
              <a:t>obsolete</a:t>
            </a:r>
            <a:r>
              <a:rPr lang="en-US" altLang="en-US" dirty="0"/>
              <a:t>)</a:t>
            </a:r>
          </a:p>
          <a:p>
            <a:pPr lvl="1"/>
            <a:r>
              <a:rPr lang="en-US" altLang="en-US" dirty="0"/>
              <a:t>Although they are not pure SIMD systems.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592542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 </a:t>
            </a:r>
            <a:endParaRPr lang="en-US" dirty="0"/>
          </a:p>
        </p:txBody>
      </p:sp>
      <p:grpSp>
        <p:nvGrpSpPr>
          <p:cNvPr id="108" name="组合 107"/>
          <p:cNvGrpSpPr/>
          <p:nvPr/>
        </p:nvGrpSpPr>
        <p:grpSpPr>
          <a:xfrm>
            <a:off x="1459935" y="987293"/>
            <a:ext cx="6769666" cy="2685002"/>
            <a:chOff x="482600" y="931938"/>
            <a:chExt cx="8582273" cy="4729162"/>
          </a:xfrm>
        </p:grpSpPr>
        <p:sp>
          <p:nvSpPr>
            <p:cNvPr id="4" name="Line 3"/>
            <p:cNvSpPr>
              <a:spLocks noChangeShapeType="1"/>
            </p:cNvSpPr>
            <p:nvPr/>
          </p:nvSpPr>
          <p:spPr bwMode="auto">
            <a:xfrm>
              <a:off x="7645400" y="3908500"/>
              <a:ext cx="685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631825" y="974725"/>
              <a:ext cx="20638" cy="206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1200"/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863600" y="936700"/>
              <a:ext cx="7858125" cy="763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6897292" y="931938"/>
              <a:ext cx="804062" cy="927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Memory</a:t>
              </a:r>
            </a:p>
            <a:p>
              <a:pPr algn="ctr"/>
              <a:r>
                <a:rPr lang="en-US" sz="1200">
                  <a:solidFill>
                    <a:schemeClr val="tx1"/>
                  </a:solidFill>
                </a:rPr>
                <a:t>Access</a:t>
              </a: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8026400" y="936700"/>
              <a:ext cx="838200" cy="9271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Write</a:t>
              </a:r>
            </a:p>
            <a:p>
              <a:pPr algn="ctr"/>
              <a:r>
                <a:rPr lang="en-US" sz="1200">
                  <a:solidFill>
                    <a:schemeClr val="tx1"/>
                  </a:solidFill>
                </a:rPr>
                <a:t>Back</a:t>
              </a: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371405" y="931938"/>
              <a:ext cx="960829" cy="927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Instruction</a:t>
              </a:r>
            </a:p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Fetch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160708" y="936700"/>
              <a:ext cx="1116019" cy="927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488" tIns="44450" rIns="90488" bIns="44450">
              <a:spAutoFit/>
            </a:bodyPr>
            <a:lstStyle/>
            <a:p>
              <a:pPr algn="ctr"/>
              <a:r>
                <a:rPr lang="en-US" sz="1200">
                  <a:solidFill>
                    <a:schemeClr val="tx1"/>
                  </a:solidFill>
                </a:rPr>
                <a:t>Instr. Decode</a:t>
              </a:r>
            </a:p>
            <a:p>
              <a:pPr algn="ctr"/>
              <a:r>
                <a:rPr lang="en-US" sz="1200">
                  <a:solidFill>
                    <a:schemeClr val="tx1"/>
                  </a:solidFill>
                </a:rPr>
                <a:t>Reg. Fetch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4995863" y="931938"/>
              <a:ext cx="1427162" cy="927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Execute</a:t>
              </a:r>
            </a:p>
            <a:p>
              <a:pPr algn="ctr"/>
              <a:r>
                <a:rPr lang="en-US" sz="1200" dirty="0" err="1">
                  <a:solidFill>
                    <a:schemeClr val="tx1"/>
                  </a:solidFill>
                </a:rPr>
                <a:t>Addr</a:t>
              </a:r>
              <a:r>
                <a:rPr lang="en-US" sz="1200" dirty="0">
                  <a:solidFill>
                    <a:schemeClr val="tx1"/>
                  </a:solidFill>
                </a:rPr>
                <a:t>. </a:t>
              </a:r>
              <a:r>
                <a:rPr lang="en-US" sz="1200" dirty="0" err="1">
                  <a:solidFill>
                    <a:schemeClr val="tx1"/>
                  </a:solidFill>
                </a:rPr>
                <a:t>Calc</a:t>
              </a:r>
              <a:endParaRPr lang="en-US" sz="1200" dirty="0">
                <a:solidFill>
                  <a:schemeClr val="tx1"/>
                </a:solidFill>
              </a:endParaRPr>
            </a:p>
          </p:txBody>
        </p:sp>
        <p:grpSp>
          <p:nvGrpSpPr>
            <p:cNvPr id="12" name="Group 11"/>
            <p:cNvGrpSpPr>
              <a:grpSpLocks/>
            </p:cNvGrpSpPr>
            <p:nvPr/>
          </p:nvGrpSpPr>
          <p:grpSpPr bwMode="auto">
            <a:xfrm>
              <a:off x="5740400" y="2994100"/>
              <a:ext cx="449263" cy="1095375"/>
              <a:chOff x="3360" y="2112"/>
              <a:chExt cx="283" cy="816"/>
            </a:xfrm>
          </p:grpSpPr>
          <p:grpSp>
            <p:nvGrpSpPr>
              <p:cNvPr id="13" name="Group 12"/>
              <p:cNvGrpSpPr>
                <a:grpSpLocks/>
              </p:cNvGrpSpPr>
              <p:nvPr/>
            </p:nvGrpSpPr>
            <p:grpSpPr bwMode="auto">
              <a:xfrm>
                <a:off x="3360" y="2112"/>
                <a:ext cx="283" cy="816"/>
                <a:chOff x="3360" y="2112"/>
                <a:chExt cx="283" cy="816"/>
              </a:xfrm>
            </p:grpSpPr>
            <p:sp>
              <p:nvSpPr>
                <p:cNvPr id="15" name="AutoShape 13"/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3101" y="2386"/>
                  <a:ext cx="816" cy="26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0 w 21600"/>
                    <a:gd name="T13" fmla="*/ 4513 h 21600"/>
                    <a:gd name="T14" fmla="*/ 17100 w 21600"/>
                    <a:gd name="T15" fmla="*/ 17087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/>
                <a:p>
                  <a:endParaRPr lang="en-US" sz="1200"/>
                </a:p>
              </p:txBody>
            </p:sp>
            <p:sp>
              <p:nvSpPr>
                <p:cNvPr id="16" name="AutoShape 14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3301" y="2419"/>
                  <a:ext cx="247" cy="129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200"/>
                </a:p>
              </p:txBody>
            </p:sp>
            <p:sp>
              <p:nvSpPr>
                <p:cNvPr id="17" name="Text Box 15"/>
                <p:cNvSpPr txBox="1">
                  <a:spLocks noChangeAspect="1" noChangeArrowheads="1"/>
                </p:cNvSpPr>
                <p:nvPr/>
              </p:nvSpPr>
              <p:spPr bwMode="auto">
                <a:xfrm rot="5400000">
                  <a:off x="3189" y="2434"/>
                  <a:ext cx="663" cy="1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+mn-lt"/>
                    </a:rPr>
                    <a:t>ALU</a:t>
                  </a:r>
                  <a:endParaRPr lang="en-US" sz="700" dirty="0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</p:grpSp>
          <p:sp>
            <p:nvSpPr>
              <p:cNvPr id="14" name="Freeform 16"/>
              <p:cNvSpPr>
                <a:spLocks noChangeAspect="1"/>
              </p:cNvSpPr>
              <p:nvPr/>
            </p:nvSpPr>
            <p:spPr bwMode="auto">
              <a:xfrm rot="5400000">
                <a:off x="3307" y="2425"/>
                <a:ext cx="245" cy="115"/>
              </a:xfrm>
              <a:custGeom>
                <a:avLst/>
                <a:gdLst>
                  <a:gd name="T0" fmla="*/ 0 w 384"/>
                  <a:gd name="T1" fmla="*/ 0 h 288"/>
                  <a:gd name="T2" fmla="*/ 1 w 384"/>
                  <a:gd name="T3" fmla="*/ 0 h 288"/>
                  <a:gd name="T4" fmla="*/ 1 w 384"/>
                  <a:gd name="T5" fmla="*/ 0 h 288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288"/>
                  <a:gd name="T11" fmla="*/ 384 w 384"/>
                  <a:gd name="T12" fmla="*/ 288 h 2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288">
                    <a:moveTo>
                      <a:pt x="0" y="288"/>
                    </a:moveTo>
                    <a:lnTo>
                      <a:pt x="192" y="0"/>
                    </a:lnTo>
                    <a:lnTo>
                      <a:pt x="384" y="288"/>
                    </a:lnTo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549400" y="2994100"/>
              <a:ext cx="762000" cy="914400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/>
              <a:r>
                <a:rPr lang="en-US" sz="1200" b="0" dirty="0">
                  <a:solidFill>
                    <a:schemeClr val="tx1"/>
                  </a:solidFill>
                </a:rPr>
                <a:t>Memory</a:t>
              </a:r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6215063" y="2271788"/>
              <a:ext cx="922337" cy="365125"/>
            </a:xfrm>
            <a:custGeom>
              <a:avLst/>
              <a:gdLst>
                <a:gd name="T0" fmla="*/ 0 w 576"/>
                <a:gd name="T1" fmla="*/ 2147483647 h 240"/>
                <a:gd name="T2" fmla="*/ 2147483647 w 576"/>
                <a:gd name="T3" fmla="*/ 2147483647 h 240"/>
                <a:gd name="T4" fmla="*/ 2147483647 w 576"/>
                <a:gd name="T5" fmla="*/ 0 h 240"/>
                <a:gd name="T6" fmla="*/ 0 60000 65536"/>
                <a:gd name="T7" fmla="*/ 0 60000 65536"/>
                <a:gd name="T8" fmla="*/ 0 60000 65536"/>
                <a:gd name="T9" fmla="*/ 0 w 576"/>
                <a:gd name="T10" fmla="*/ 0 h 240"/>
                <a:gd name="T11" fmla="*/ 576 w 576"/>
                <a:gd name="T12" fmla="*/ 240 h 24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76" h="240">
                  <a:moveTo>
                    <a:pt x="0" y="240"/>
                  </a:moveTo>
                  <a:lnTo>
                    <a:pt x="576" y="240"/>
                  </a:lnTo>
                  <a:lnTo>
                    <a:pt x="576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835400" y="2741688"/>
              <a:ext cx="590550" cy="1476375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/>
              <a:r>
                <a:rPr lang="en-US" sz="1200" b="0">
                  <a:solidFill>
                    <a:schemeClr val="tx1"/>
                  </a:solidFill>
                </a:rPr>
                <a:t>Reg File</a:t>
              </a:r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5300663" y="2941713"/>
              <a:ext cx="209550" cy="55245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/>
              <a:r>
                <a:rPr lang="en-US" sz="1100" b="0">
                  <a:solidFill>
                    <a:schemeClr val="tx1"/>
                  </a:solidFill>
                </a:rPr>
                <a:t>MUX</a:t>
              </a:r>
              <a:endParaRPr lang="en-US" sz="1200" b="0">
                <a:solidFill>
                  <a:schemeClr val="tx1"/>
                </a:solidFill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5300663" y="3551313"/>
              <a:ext cx="209550" cy="55245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/>
              <a:r>
                <a:rPr lang="en-US" sz="1100" b="0" dirty="0">
                  <a:solidFill>
                    <a:schemeClr val="tx1"/>
                  </a:solidFill>
                </a:rPr>
                <a:t>MUX</a:t>
              </a:r>
              <a:endParaRPr lang="en-US" sz="1200" b="0" dirty="0">
                <a:solidFill>
                  <a:schemeClr val="tx1"/>
                </a:solidFill>
              </a:endParaRPr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4978400" y="2636913"/>
              <a:ext cx="750888" cy="661987"/>
            </a:xfrm>
            <a:custGeom>
              <a:avLst/>
              <a:gdLst>
                <a:gd name="T0" fmla="*/ 0 w 336"/>
                <a:gd name="T1" fmla="*/ 2147483647 h 480"/>
                <a:gd name="T2" fmla="*/ 0 w 336"/>
                <a:gd name="T3" fmla="*/ 0 h 480"/>
                <a:gd name="T4" fmla="*/ 2147483647 w 336"/>
                <a:gd name="T5" fmla="*/ 0 h 480"/>
                <a:gd name="T6" fmla="*/ 0 60000 65536"/>
                <a:gd name="T7" fmla="*/ 0 60000 65536"/>
                <a:gd name="T8" fmla="*/ 0 60000 65536"/>
                <a:gd name="T9" fmla="*/ 0 w 336"/>
                <a:gd name="T10" fmla="*/ 0 h 480"/>
                <a:gd name="T11" fmla="*/ 336 w 336"/>
                <a:gd name="T12" fmla="*/ 480 h 4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6" h="480">
                  <a:moveTo>
                    <a:pt x="0" y="480"/>
                  </a:moveTo>
                  <a:lnTo>
                    <a:pt x="0" y="0"/>
                  </a:lnTo>
                  <a:lnTo>
                    <a:pt x="336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8331200" y="3832300"/>
              <a:ext cx="209550" cy="552450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/>
              <a:r>
                <a:rPr lang="en-US" sz="1100" b="0">
                  <a:solidFill>
                    <a:schemeClr val="tx1"/>
                  </a:solidFill>
                </a:rPr>
                <a:t>MUX</a:t>
              </a:r>
              <a:endParaRPr lang="en-US" sz="1200" b="0">
                <a:solidFill>
                  <a:schemeClr val="tx1"/>
                </a:solidFill>
              </a:endParaRPr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3835400" y="4302200"/>
              <a:ext cx="447675" cy="676275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700">
                  <a:solidFill>
                    <a:schemeClr val="tx1"/>
                  </a:solidFill>
                </a:rPr>
                <a:t>Sign</a:t>
              </a:r>
            </a:p>
            <a:p>
              <a:pPr algn="ctr"/>
              <a:r>
                <a:rPr lang="en-US" sz="700">
                  <a:solidFill>
                    <a:schemeClr val="tx1"/>
                  </a:solidFill>
                </a:rPr>
                <a:t>Extend</a:t>
              </a:r>
              <a:endParaRPr lang="en-US" sz="1000" b="0">
                <a:solidFill>
                  <a:schemeClr val="tx1"/>
                </a:solidFill>
              </a:endParaRPr>
            </a:p>
          </p:txBody>
        </p:sp>
        <p:sp>
          <p:nvSpPr>
            <p:cNvPr id="27" name="Line 30"/>
            <p:cNvSpPr>
              <a:spLocks noChangeShapeType="1"/>
            </p:cNvSpPr>
            <p:nvPr/>
          </p:nvSpPr>
          <p:spPr bwMode="auto">
            <a:xfrm>
              <a:off x="2311400" y="3451300"/>
              <a:ext cx="304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8" name="Line 31"/>
            <p:cNvSpPr>
              <a:spLocks noChangeShapeType="1"/>
            </p:cNvSpPr>
            <p:nvPr/>
          </p:nvSpPr>
          <p:spPr bwMode="auto">
            <a:xfrm>
              <a:off x="2921000" y="3451300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29" name="Freeform 32"/>
            <p:cNvSpPr>
              <a:spLocks/>
            </p:cNvSpPr>
            <p:nvPr/>
          </p:nvSpPr>
          <p:spPr bwMode="auto">
            <a:xfrm>
              <a:off x="3149600" y="2913138"/>
              <a:ext cx="685800" cy="1757362"/>
            </a:xfrm>
            <a:custGeom>
              <a:avLst/>
              <a:gdLst>
                <a:gd name="T0" fmla="*/ 0 w 480"/>
                <a:gd name="T1" fmla="*/ 0 h 1056"/>
                <a:gd name="T2" fmla="*/ 0 w 480"/>
                <a:gd name="T3" fmla="*/ 2147483647 h 1056"/>
                <a:gd name="T4" fmla="*/ 2147483647 w 480"/>
                <a:gd name="T5" fmla="*/ 2147483647 h 1056"/>
                <a:gd name="T6" fmla="*/ 0 60000 65536"/>
                <a:gd name="T7" fmla="*/ 0 60000 65536"/>
                <a:gd name="T8" fmla="*/ 0 60000 65536"/>
                <a:gd name="T9" fmla="*/ 0 w 480"/>
                <a:gd name="T10" fmla="*/ 0 h 1056"/>
                <a:gd name="T11" fmla="*/ 480 w 480"/>
                <a:gd name="T12" fmla="*/ 1056 h 10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80" h="1056">
                  <a:moveTo>
                    <a:pt x="0" y="0"/>
                  </a:moveTo>
                  <a:lnTo>
                    <a:pt x="0" y="1056"/>
                  </a:lnTo>
                  <a:lnTo>
                    <a:pt x="480" y="1056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0" name="Line 33"/>
            <p:cNvSpPr>
              <a:spLocks noChangeShapeType="1"/>
            </p:cNvSpPr>
            <p:nvPr/>
          </p:nvSpPr>
          <p:spPr bwMode="auto">
            <a:xfrm>
              <a:off x="3149600" y="2917900"/>
              <a:ext cx="685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1" name="Line 34"/>
            <p:cNvSpPr>
              <a:spLocks noChangeShapeType="1"/>
            </p:cNvSpPr>
            <p:nvPr/>
          </p:nvSpPr>
          <p:spPr bwMode="auto">
            <a:xfrm>
              <a:off x="3149600" y="3222700"/>
              <a:ext cx="685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2" name="Line 35"/>
            <p:cNvSpPr>
              <a:spLocks noChangeShapeType="1"/>
            </p:cNvSpPr>
            <p:nvPr/>
          </p:nvSpPr>
          <p:spPr bwMode="auto">
            <a:xfrm>
              <a:off x="4445000" y="3298900"/>
              <a:ext cx="838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3" name="Rectangle 36"/>
            <p:cNvSpPr>
              <a:spLocks noChangeArrowheads="1"/>
            </p:cNvSpPr>
            <p:nvPr/>
          </p:nvSpPr>
          <p:spPr bwMode="auto">
            <a:xfrm>
              <a:off x="5740400" y="2460700"/>
              <a:ext cx="457200" cy="381000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ctr"/>
              <a:r>
                <a:rPr lang="en-US" sz="1000" b="0" dirty="0">
                  <a:solidFill>
                    <a:schemeClr val="tx1"/>
                  </a:solidFill>
                </a:rPr>
                <a:t>Zero?</a:t>
              </a:r>
              <a:endParaRPr lang="en-US" sz="1200" b="0" dirty="0">
                <a:solidFill>
                  <a:schemeClr val="tx1"/>
                </a:solidFill>
              </a:endParaRPr>
            </a:p>
          </p:txBody>
        </p:sp>
        <p:sp>
          <p:nvSpPr>
            <p:cNvPr id="34" name="Line 37"/>
            <p:cNvSpPr>
              <a:spLocks noChangeShapeType="1"/>
            </p:cNvSpPr>
            <p:nvPr/>
          </p:nvSpPr>
          <p:spPr bwMode="auto">
            <a:xfrm>
              <a:off x="5511800" y="3222700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5" name="Line 38"/>
            <p:cNvSpPr>
              <a:spLocks noChangeShapeType="1"/>
            </p:cNvSpPr>
            <p:nvPr/>
          </p:nvSpPr>
          <p:spPr bwMode="auto">
            <a:xfrm>
              <a:off x="5511800" y="3832300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6" name="Freeform 39"/>
            <p:cNvSpPr>
              <a:spLocks/>
            </p:cNvSpPr>
            <p:nvPr/>
          </p:nvSpPr>
          <p:spPr bwMode="auto">
            <a:xfrm>
              <a:off x="482600" y="1622500"/>
              <a:ext cx="7086600" cy="1812925"/>
            </a:xfrm>
            <a:custGeom>
              <a:avLst/>
              <a:gdLst>
                <a:gd name="T0" fmla="*/ 2147483647 w 4464"/>
                <a:gd name="T1" fmla="*/ 2147483647 h 1142"/>
                <a:gd name="T2" fmla="*/ 2147483647 w 4464"/>
                <a:gd name="T3" fmla="*/ 2147483647 h 1142"/>
                <a:gd name="T4" fmla="*/ 2147483647 w 4464"/>
                <a:gd name="T5" fmla="*/ 0 h 1142"/>
                <a:gd name="T6" fmla="*/ 0 w 4464"/>
                <a:gd name="T7" fmla="*/ 0 h 1142"/>
                <a:gd name="T8" fmla="*/ 2147483647 w 4464"/>
                <a:gd name="T9" fmla="*/ 2147483647 h 1142"/>
                <a:gd name="T10" fmla="*/ 2147483647 w 4464"/>
                <a:gd name="T11" fmla="*/ 2147483647 h 11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4464"/>
                <a:gd name="T19" fmla="*/ 0 h 1142"/>
                <a:gd name="T20" fmla="*/ 4464 w 4464"/>
                <a:gd name="T21" fmla="*/ 1142 h 114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4464" h="1142">
                  <a:moveTo>
                    <a:pt x="4224" y="253"/>
                  </a:moveTo>
                  <a:lnTo>
                    <a:pt x="4464" y="253"/>
                  </a:lnTo>
                  <a:lnTo>
                    <a:pt x="4464" y="0"/>
                  </a:lnTo>
                  <a:lnTo>
                    <a:pt x="0" y="0"/>
                  </a:lnTo>
                  <a:lnTo>
                    <a:pt x="2" y="1142"/>
                  </a:lnTo>
                  <a:lnTo>
                    <a:pt x="172" y="1142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7" name="Line 40"/>
            <p:cNvSpPr>
              <a:spLocks noChangeShapeType="1"/>
            </p:cNvSpPr>
            <p:nvPr/>
          </p:nvSpPr>
          <p:spPr bwMode="auto">
            <a:xfrm>
              <a:off x="6197600" y="3527500"/>
              <a:ext cx="914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8" name="Freeform 41"/>
            <p:cNvSpPr>
              <a:spLocks/>
            </p:cNvSpPr>
            <p:nvPr/>
          </p:nvSpPr>
          <p:spPr bwMode="auto">
            <a:xfrm>
              <a:off x="6723063" y="2140025"/>
              <a:ext cx="304800" cy="1371600"/>
            </a:xfrm>
            <a:custGeom>
              <a:avLst/>
              <a:gdLst>
                <a:gd name="T0" fmla="*/ 0 w 192"/>
                <a:gd name="T1" fmla="*/ 2147483647 h 960"/>
                <a:gd name="T2" fmla="*/ 0 w 192"/>
                <a:gd name="T3" fmla="*/ 0 h 960"/>
                <a:gd name="T4" fmla="*/ 2147483647 w 192"/>
                <a:gd name="T5" fmla="*/ 0 h 960"/>
                <a:gd name="T6" fmla="*/ 0 60000 65536"/>
                <a:gd name="T7" fmla="*/ 0 60000 65536"/>
                <a:gd name="T8" fmla="*/ 0 60000 65536"/>
                <a:gd name="T9" fmla="*/ 0 w 192"/>
                <a:gd name="T10" fmla="*/ 0 h 960"/>
                <a:gd name="T11" fmla="*/ 192 w 192"/>
                <a:gd name="T12" fmla="*/ 960 h 96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2" h="960">
                  <a:moveTo>
                    <a:pt x="0" y="960"/>
                  </a:moveTo>
                  <a:lnTo>
                    <a:pt x="0" y="0"/>
                  </a:lnTo>
                  <a:lnTo>
                    <a:pt x="192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39" name="Line 42"/>
            <p:cNvSpPr>
              <a:spLocks noChangeShapeType="1"/>
            </p:cNvSpPr>
            <p:nvPr/>
          </p:nvSpPr>
          <p:spPr bwMode="auto">
            <a:xfrm>
              <a:off x="4445000" y="3756100"/>
              <a:ext cx="838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0" name="Line 43"/>
            <p:cNvSpPr>
              <a:spLocks noChangeShapeType="1"/>
            </p:cNvSpPr>
            <p:nvPr/>
          </p:nvSpPr>
          <p:spPr bwMode="auto">
            <a:xfrm>
              <a:off x="1092200" y="3451300"/>
              <a:ext cx="457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1" name="Line 44"/>
            <p:cNvSpPr>
              <a:spLocks noChangeShapeType="1"/>
            </p:cNvSpPr>
            <p:nvPr/>
          </p:nvSpPr>
          <p:spPr bwMode="auto">
            <a:xfrm>
              <a:off x="1549400" y="2689300"/>
              <a:ext cx="2286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2" name="Freeform 45"/>
            <p:cNvSpPr>
              <a:spLocks/>
            </p:cNvSpPr>
            <p:nvPr/>
          </p:nvSpPr>
          <p:spPr bwMode="auto">
            <a:xfrm>
              <a:off x="1244600" y="2079700"/>
              <a:ext cx="533400" cy="1371600"/>
            </a:xfrm>
            <a:custGeom>
              <a:avLst/>
              <a:gdLst>
                <a:gd name="T0" fmla="*/ 0 w 336"/>
                <a:gd name="T1" fmla="*/ 2147483647 h 864"/>
                <a:gd name="T2" fmla="*/ 0 w 336"/>
                <a:gd name="T3" fmla="*/ 0 h 864"/>
                <a:gd name="T4" fmla="*/ 2147483647 w 336"/>
                <a:gd name="T5" fmla="*/ 0 h 864"/>
                <a:gd name="T6" fmla="*/ 0 60000 65536"/>
                <a:gd name="T7" fmla="*/ 0 60000 65536"/>
                <a:gd name="T8" fmla="*/ 0 60000 65536"/>
                <a:gd name="T9" fmla="*/ 0 w 336"/>
                <a:gd name="T10" fmla="*/ 0 h 864"/>
                <a:gd name="T11" fmla="*/ 336 w 336"/>
                <a:gd name="T12" fmla="*/ 864 h 86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36" h="864">
                  <a:moveTo>
                    <a:pt x="0" y="864"/>
                  </a:moveTo>
                  <a:lnTo>
                    <a:pt x="0" y="0"/>
                  </a:lnTo>
                  <a:lnTo>
                    <a:pt x="336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3" name="Freeform 46"/>
            <p:cNvSpPr>
              <a:spLocks/>
            </p:cNvSpPr>
            <p:nvPr/>
          </p:nvSpPr>
          <p:spPr bwMode="auto">
            <a:xfrm>
              <a:off x="6716713" y="3527500"/>
              <a:ext cx="1614487" cy="1143000"/>
            </a:xfrm>
            <a:custGeom>
              <a:avLst/>
              <a:gdLst>
                <a:gd name="T0" fmla="*/ 0 w 1008"/>
                <a:gd name="T1" fmla="*/ 0 h 720"/>
                <a:gd name="T2" fmla="*/ 0 w 1008"/>
                <a:gd name="T3" fmla="*/ 2147483647 h 720"/>
                <a:gd name="T4" fmla="*/ 2147483647 w 1008"/>
                <a:gd name="T5" fmla="*/ 2147483647 h 720"/>
                <a:gd name="T6" fmla="*/ 2147483647 w 1008"/>
                <a:gd name="T7" fmla="*/ 2147483647 h 720"/>
                <a:gd name="T8" fmla="*/ 2147483647 w 1008"/>
                <a:gd name="T9" fmla="*/ 2147483647 h 7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08"/>
                <a:gd name="T16" fmla="*/ 0 h 720"/>
                <a:gd name="T17" fmla="*/ 1008 w 1008"/>
                <a:gd name="T18" fmla="*/ 720 h 72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08" h="720">
                  <a:moveTo>
                    <a:pt x="0" y="0"/>
                  </a:moveTo>
                  <a:lnTo>
                    <a:pt x="0" y="720"/>
                  </a:lnTo>
                  <a:lnTo>
                    <a:pt x="864" y="720"/>
                  </a:lnTo>
                  <a:lnTo>
                    <a:pt x="864" y="480"/>
                  </a:lnTo>
                  <a:lnTo>
                    <a:pt x="1008" y="48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4" name="Freeform 47"/>
            <p:cNvSpPr>
              <a:spLocks/>
            </p:cNvSpPr>
            <p:nvPr/>
          </p:nvSpPr>
          <p:spPr bwMode="auto">
            <a:xfrm>
              <a:off x="3454400" y="3832300"/>
              <a:ext cx="5334000" cy="1828800"/>
            </a:xfrm>
            <a:custGeom>
              <a:avLst/>
              <a:gdLst>
                <a:gd name="T0" fmla="*/ 2147483647 w 3312"/>
                <a:gd name="T1" fmla="*/ 2147483647 h 768"/>
                <a:gd name="T2" fmla="*/ 2147483647 w 3312"/>
                <a:gd name="T3" fmla="*/ 2147483647 h 768"/>
                <a:gd name="T4" fmla="*/ 2147483647 w 3312"/>
                <a:gd name="T5" fmla="*/ 2147483647 h 768"/>
                <a:gd name="T6" fmla="*/ 0 w 3312"/>
                <a:gd name="T7" fmla="*/ 2147483647 h 768"/>
                <a:gd name="T8" fmla="*/ 0 w 3312"/>
                <a:gd name="T9" fmla="*/ 0 h 768"/>
                <a:gd name="T10" fmla="*/ 2147483647 w 3312"/>
                <a:gd name="T11" fmla="*/ 0 h 76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12"/>
                <a:gd name="T19" fmla="*/ 0 h 768"/>
                <a:gd name="T20" fmla="*/ 3312 w 3312"/>
                <a:gd name="T21" fmla="*/ 768 h 76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12" h="768">
                  <a:moveTo>
                    <a:pt x="3168" y="96"/>
                  </a:moveTo>
                  <a:lnTo>
                    <a:pt x="3312" y="96"/>
                  </a:lnTo>
                  <a:lnTo>
                    <a:pt x="3312" y="768"/>
                  </a:lnTo>
                  <a:lnTo>
                    <a:pt x="0" y="768"/>
                  </a:lnTo>
                  <a:lnTo>
                    <a:pt x="0" y="0"/>
                  </a:lnTo>
                  <a:lnTo>
                    <a:pt x="24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5" name="Freeform 48"/>
            <p:cNvSpPr>
              <a:spLocks/>
            </p:cNvSpPr>
            <p:nvPr/>
          </p:nvSpPr>
          <p:spPr bwMode="auto">
            <a:xfrm>
              <a:off x="4978400" y="3756100"/>
              <a:ext cx="2133600" cy="533400"/>
            </a:xfrm>
            <a:custGeom>
              <a:avLst/>
              <a:gdLst>
                <a:gd name="T0" fmla="*/ 0 w 1344"/>
                <a:gd name="T1" fmla="*/ 0 h 336"/>
                <a:gd name="T2" fmla="*/ 0 w 1344"/>
                <a:gd name="T3" fmla="*/ 2147483647 h 336"/>
                <a:gd name="T4" fmla="*/ 2147483647 w 1344"/>
                <a:gd name="T5" fmla="*/ 2147483647 h 336"/>
                <a:gd name="T6" fmla="*/ 0 60000 65536"/>
                <a:gd name="T7" fmla="*/ 0 60000 65536"/>
                <a:gd name="T8" fmla="*/ 0 60000 65536"/>
                <a:gd name="T9" fmla="*/ 0 w 1344"/>
                <a:gd name="T10" fmla="*/ 0 h 336"/>
                <a:gd name="T11" fmla="*/ 1344 w 1344"/>
                <a:gd name="T12" fmla="*/ 336 h 3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44" h="336">
                  <a:moveTo>
                    <a:pt x="0" y="0"/>
                  </a:moveTo>
                  <a:lnTo>
                    <a:pt x="0" y="336"/>
                  </a:lnTo>
                  <a:lnTo>
                    <a:pt x="1344" y="336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46" name="Freeform 49"/>
            <p:cNvSpPr>
              <a:spLocks/>
            </p:cNvSpPr>
            <p:nvPr/>
          </p:nvSpPr>
          <p:spPr bwMode="auto">
            <a:xfrm>
              <a:off x="3302000" y="3603700"/>
              <a:ext cx="5257800" cy="1828800"/>
            </a:xfrm>
            <a:custGeom>
              <a:avLst/>
              <a:gdLst>
                <a:gd name="T0" fmla="*/ 2147483647 w 3312"/>
                <a:gd name="T1" fmla="*/ 2147483647 h 1200"/>
                <a:gd name="T2" fmla="*/ 2147483647 w 3312"/>
                <a:gd name="T3" fmla="*/ 2147483647 h 1200"/>
                <a:gd name="T4" fmla="*/ 2147483647 w 3312"/>
                <a:gd name="T5" fmla="*/ 2147483647 h 1200"/>
                <a:gd name="T6" fmla="*/ 0 w 3312"/>
                <a:gd name="T7" fmla="*/ 2147483647 h 1200"/>
                <a:gd name="T8" fmla="*/ 0 w 3312"/>
                <a:gd name="T9" fmla="*/ 0 h 1200"/>
                <a:gd name="T10" fmla="*/ 2147483647 w 3312"/>
                <a:gd name="T11" fmla="*/ 0 h 12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12"/>
                <a:gd name="T19" fmla="*/ 0 h 1200"/>
                <a:gd name="T20" fmla="*/ 3312 w 3312"/>
                <a:gd name="T21" fmla="*/ 1200 h 12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12" h="1200">
                  <a:moveTo>
                    <a:pt x="3024" y="960"/>
                  </a:moveTo>
                  <a:lnTo>
                    <a:pt x="3312" y="960"/>
                  </a:lnTo>
                  <a:lnTo>
                    <a:pt x="3312" y="1200"/>
                  </a:lnTo>
                  <a:lnTo>
                    <a:pt x="0" y="1200"/>
                  </a:lnTo>
                  <a:lnTo>
                    <a:pt x="0" y="0"/>
                  </a:lnTo>
                  <a:lnTo>
                    <a:pt x="336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grpSp>
          <p:nvGrpSpPr>
            <p:cNvPr id="47" name="Group 50"/>
            <p:cNvGrpSpPr>
              <a:grpSpLocks/>
            </p:cNvGrpSpPr>
            <p:nvPr/>
          </p:nvGrpSpPr>
          <p:grpSpPr bwMode="auto">
            <a:xfrm>
              <a:off x="2616200" y="1698700"/>
              <a:ext cx="5487988" cy="3643313"/>
              <a:chOff x="1631" y="1405"/>
              <a:chExt cx="3457" cy="2295"/>
            </a:xfrm>
          </p:grpSpPr>
          <p:grpSp>
            <p:nvGrpSpPr>
              <p:cNvPr id="48" name="Group 51"/>
              <p:cNvGrpSpPr>
                <a:grpSpLocks/>
              </p:cNvGrpSpPr>
              <p:nvPr/>
            </p:nvGrpSpPr>
            <p:grpSpPr bwMode="auto">
              <a:xfrm>
                <a:off x="1631" y="1405"/>
                <a:ext cx="192" cy="2295"/>
                <a:chOff x="1486" y="1488"/>
                <a:chExt cx="192" cy="2295"/>
              </a:xfrm>
            </p:grpSpPr>
            <p:sp>
              <p:nvSpPr>
                <p:cNvPr id="58" name="Rectangle 52"/>
                <p:cNvSpPr>
                  <a:spLocks noChangeArrowheads="1"/>
                </p:cNvSpPr>
                <p:nvPr/>
              </p:nvSpPr>
              <p:spPr bwMode="auto">
                <a:xfrm>
                  <a:off x="1486" y="1488"/>
                  <a:ext cx="192" cy="2295"/>
                </a:xfrm>
                <a:prstGeom prst="rect">
                  <a:avLst/>
                </a:prstGeom>
                <a:solidFill>
                  <a:srgbClr val="07F707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</a:rPr>
                    <a:t>IF/ID</a:t>
                  </a:r>
                </a:p>
              </p:txBody>
            </p:sp>
            <p:sp>
              <p:nvSpPr>
                <p:cNvPr id="59" name="AutoShape 53"/>
                <p:cNvSpPr>
                  <a:spLocks noChangeArrowheads="1"/>
                </p:cNvSpPr>
                <p:nvPr/>
              </p:nvSpPr>
              <p:spPr bwMode="auto">
                <a:xfrm>
                  <a:off x="1486" y="3591"/>
                  <a:ext cx="192" cy="192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/>
                </a:p>
              </p:txBody>
            </p:sp>
          </p:grpSp>
          <p:grpSp>
            <p:nvGrpSpPr>
              <p:cNvPr id="49" name="Group 54"/>
              <p:cNvGrpSpPr>
                <a:grpSpLocks/>
              </p:cNvGrpSpPr>
              <p:nvPr/>
            </p:nvGrpSpPr>
            <p:grpSpPr bwMode="auto">
              <a:xfrm>
                <a:off x="2832" y="1405"/>
                <a:ext cx="193" cy="2295"/>
                <a:chOff x="2740" y="1436"/>
                <a:chExt cx="193" cy="2295"/>
              </a:xfrm>
            </p:grpSpPr>
            <p:sp>
              <p:nvSpPr>
                <p:cNvPr id="56" name="Rectangle 55"/>
                <p:cNvSpPr>
                  <a:spLocks noChangeArrowheads="1"/>
                </p:cNvSpPr>
                <p:nvPr/>
              </p:nvSpPr>
              <p:spPr bwMode="auto">
                <a:xfrm>
                  <a:off x="2741" y="1436"/>
                  <a:ext cx="192" cy="2295"/>
                </a:xfrm>
                <a:prstGeom prst="rect">
                  <a:avLst/>
                </a:prstGeom>
                <a:solidFill>
                  <a:srgbClr val="07F707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</a:rPr>
                    <a:t>ID/EX</a:t>
                  </a:r>
                </a:p>
              </p:txBody>
            </p:sp>
            <p:sp>
              <p:nvSpPr>
                <p:cNvPr id="57" name="AutoShape 56"/>
                <p:cNvSpPr>
                  <a:spLocks noChangeArrowheads="1"/>
                </p:cNvSpPr>
                <p:nvPr/>
              </p:nvSpPr>
              <p:spPr bwMode="auto">
                <a:xfrm>
                  <a:off x="2740" y="3533"/>
                  <a:ext cx="192" cy="192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/>
                </a:p>
              </p:txBody>
            </p:sp>
          </p:grpSp>
          <p:grpSp>
            <p:nvGrpSpPr>
              <p:cNvPr id="50" name="Group 57"/>
              <p:cNvGrpSpPr>
                <a:grpSpLocks/>
              </p:cNvGrpSpPr>
              <p:nvPr/>
            </p:nvGrpSpPr>
            <p:grpSpPr bwMode="auto">
              <a:xfrm>
                <a:off x="4896" y="1405"/>
                <a:ext cx="192" cy="2295"/>
                <a:chOff x="4972" y="1431"/>
                <a:chExt cx="192" cy="2295"/>
              </a:xfrm>
            </p:grpSpPr>
            <p:sp>
              <p:nvSpPr>
                <p:cNvPr id="54" name="Rectangle 58"/>
                <p:cNvSpPr>
                  <a:spLocks noChangeArrowheads="1"/>
                </p:cNvSpPr>
                <p:nvPr/>
              </p:nvSpPr>
              <p:spPr bwMode="auto">
                <a:xfrm>
                  <a:off x="4972" y="1431"/>
                  <a:ext cx="192" cy="2295"/>
                </a:xfrm>
                <a:prstGeom prst="rect">
                  <a:avLst/>
                </a:prstGeom>
                <a:solidFill>
                  <a:srgbClr val="07F707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</a:rPr>
                    <a:t>MEM/WB</a:t>
                  </a:r>
                </a:p>
              </p:txBody>
            </p:sp>
            <p:sp>
              <p:nvSpPr>
                <p:cNvPr id="55" name="AutoShape 59"/>
                <p:cNvSpPr>
                  <a:spLocks noChangeArrowheads="1"/>
                </p:cNvSpPr>
                <p:nvPr/>
              </p:nvSpPr>
              <p:spPr bwMode="auto">
                <a:xfrm>
                  <a:off x="4972" y="3534"/>
                  <a:ext cx="192" cy="192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/>
                </a:p>
              </p:txBody>
            </p:sp>
          </p:grpSp>
          <p:grpSp>
            <p:nvGrpSpPr>
              <p:cNvPr id="51" name="Group 60"/>
              <p:cNvGrpSpPr>
                <a:grpSpLocks/>
              </p:cNvGrpSpPr>
              <p:nvPr/>
            </p:nvGrpSpPr>
            <p:grpSpPr bwMode="auto">
              <a:xfrm>
                <a:off x="3966" y="1405"/>
                <a:ext cx="192" cy="2295"/>
                <a:chOff x="3920" y="1447"/>
                <a:chExt cx="192" cy="2295"/>
              </a:xfrm>
            </p:grpSpPr>
            <p:sp>
              <p:nvSpPr>
                <p:cNvPr id="52" name="Rectangle 61"/>
                <p:cNvSpPr>
                  <a:spLocks noChangeArrowheads="1"/>
                </p:cNvSpPr>
                <p:nvPr/>
              </p:nvSpPr>
              <p:spPr bwMode="auto">
                <a:xfrm>
                  <a:off x="3920" y="1447"/>
                  <a:ext cx="192" cy="2295"/>
                </a:xfrm>
                <a:prstGeom prst="rect">
                  <a:avLst/>
                </a:prstGeom>
                <a:solidFill>
                  <a:srgbClr val="07F707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algn="ctr"/>
                  <a:r>
                    <a:rPr lang="en-US" sz="1200">
                      <a:solidFill>
                        <a:schemeClr val="tx1"/>
                      </a:solidFill>
                    </a:rPr>
                    <a:t>EX/MEM</a:t>
                  </a:r>
                </a:p>
              </p:txBody>
            </p:sp>
            <p:sp>
              <p:nvSpPr>
                <p:cNvPr id="53" name="AutoShape 62"/>
                <p:cNvSpPr>
                  <a:spLocks noChangeArrowheads="1"/>
                </p:cNvSpPr>
                <p:nvPr/>
              </p:nvSpPr>
              <p:spPr bwMode="auto">
                <a:xfrm>
                  <a:off x="3920" y="3544"/>
                  <a:ext cx="192" cy="192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/>
                </a:p>
              </p:txBody>
            </p:sp>
          </p:grpSp>
        </p:grpSp>
        <p:sp>
          <p:nvSpPr>
            <p:cNvPr id="60" name="Line 63"/>
            <p:cNvSpPr>
              <a:spLocks noChangeShapeType="1"/>
            </p:cNvSpPr>
            <p:nvPr/>
          </p:nvSpPr>
          <p:spPr bwMode="auto">
            <a:xfrm>
              <a:off x="4292600" y="4670500"/>
              <a:ext cx="228600" cy="15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1" name="Freeform 64"/>
            <p:cNvSpPr>
              <a:spLocks/>
            </p:cNvSpPr>
            <p:nvPr/>
          </p:nvSpPr>
          <p:spPr bwMode="auto">
            <a:xfrm>
              <a:off x="4826000" y="3984700"/>
              <a:ext cx="457200" cy="685800"/>
            </a:xfrm>
            <a:custGeom>
              <a:avLst/>
              <a:gdLst>
                <a:gd name="T0" fmla="*/ 0 w 336"/>
                <a:gd name="T1" fmla="*/ 2147483647 h 432"/>
                <a:gd name="T2" fmla="*/ 2147483647 w 336"/>
                <a:gd name="T3" fmla="*/ 2147483647 h 432"/>
                <a:gd name="T4" fmla="*/ 2147483647 w 336"/>
                <a:gd name="T5" fmla="*/ 0 h 432"/>
                <a:gd name="T6" fmla="*/ 2147483647 w 336"/>
                <a:gd name="T7" fmla="*/ 0 h 4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432"/>
                <a:gd name="T14" fmla="*/ 336 w 336"/>
                <a:gd name="T15" fmla="*/ 432 h 4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432">
                  <a:moveTo>
                    <a:pt x="0" y="432"/>
                  </a:moveTo>
                  <a:lnTo>
                    <a:pt x="192" y="432"/>
                  </a:lnTo>
                  <a:lnTo>
                    <a:pt x="192" y="0"/>
                  </a:lnTo>
                  <a:lnTo>
                    <a:pt x="336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2" name="Line 65"/>
            <p:cNvSpPr>
              <a:spLocks noChangeShapeType="1"/>
            </p:cNvSpPr>
            <p:nvPr/>
          </p:nvSpPr>
          <p:spPr bwMode="auto">
            <a:xfrm>
              <a:off x="2921000" y="1851100"/>
              <a:ext cx="16002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3" name="Freeform 66"/>
            <p:cNvSpPr>
              <a:spLocks/>
            </p:cNvSpPr>
            <p:nvPr/>
          </p:nvSpPr>
          <p:spPr bwMode="auto">
            <a:xfrm>
              <a:off x="3149600" y="4670500"/>
              <a:ext cx="1371600" cy="381000"/>
            </a:xfrm>
            <a:custGeom>
              <a:avLst/>
              <a:gdLst>
                <a:gd name="T0" fmla="*/ 0 w 864"/>
                <a:gd name="T1" fmla="*/ 0 h 288"/>
                <a:gd name="T2" fmla="*/ 0 w 864"/>
                <a:gd name="T3" fmla="*/ 2147483647 h 288"/>
                <a:gd name="T4" fmla="*/ 2147483647 w 864"/>
                <a:gd name="T5" fmla="*/ 2147483647 h 288"/>
                <a:gd name="T6" fmla="*/ 0 60000 65536"/>
                <a:gd name="T7" fmla="*/ 0 60000 65536"/>
                <a:gd name="T8" fmla="*/ 0 60000 65536"/>
                <a:gd name="T9" fmla="*/ 0 w 864"/>
                <a:gd name="T10" fmla="*/ 0 h 288"/>
                <a:gd name="T11" fmla="*/ 864 w 864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64" h="288">
                  <a:moveTo>
                    <a:pt x="0" y="0"/>
                  </a:moveTo>
                  <a:lnTo>
                    <a:pt x="0" y="288"/>
                  </a:lnTo>
                  <a:lnTo>
                    <a:pt x="864" y="288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4" name="Line 67"/>
            <p:cNvSpPr>
              <a:spLocks noChangeShapeType="1"/>
            </p:cNvSpPr>
            <p:nvPr/>
          </p:nvSpPr>
          <p:spPr bwMode="auto">
            <a:xfrm>
              <a:off x="4826000" y="5051500"/>
              <a:ext cx="1447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5" name="Line 68"/>
            <p:cNvSpPr>
              <a:spLocks noChangeShapeType="1"/>
            </p:cNvSpPr>
            <p:nvPr/>
          </p:nvSpPr>
          <p:spPr bwMode="auto">
            <a:xfrm>
              <a:off x="6654800" y="5051500"/>
              <a:ext cx="1143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66" name="Freeform 69"/>
            <p:cNvSpPr>
              <a:spLocks/>
            </p:cNvSpPr>
            <p:nvPr/>
          </p:nvSpPr>
          <p:spPr bwMode="auto">
            <a:xfrm>
              <a:off x="2159000" y="1851100"/>
              <a:ext cx="457200" cy="533400"/>
            </a:xfrm>
            <a:custGeom>
              <a:avLst/>
              <a:gdLst>
                <a:gd name="T0" fmla="*/ 0 w 240"/>
                <a:gd name="T1" fmla="*/ 2147483647 h 336"/>
                <a:gd name="T2" fmla="*/ 2147483647 w 240"/>
                <a:gd name="T3" fmla="*/ 2147483647 h 336"/>
                <a:gd name="T4" fmla="*/ 2147483647 w 240"/>
                <a:gd name="T5" fmla="*/ 0 h 336"/>
                <a:gd name="T6" fmla="*/ 2147483647 w 240"/>
                <a:gd name="T7" fmla="*/ 0 h 33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0"/>
                <a:gd name="T13" fmla="*/ 0 h 336"/>
                <a:gd name="T14" fmla="*/ 240 w 240"/>
                <a:gd name="T15" fmla="*/ 336 h 3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0" h="336">
                  <a:moveTo>
                    <a:pt x="0" y="336"/>
                  </a:moveTo>
                  <a:lnTo>
                    <a:pt x="144" y="336"/>
                  </a:lnTo>
                  <a:lnTo>
                    <a:pt x="144" y="0"/>
                  </a:lnTo>
                  <a:lnTo>
                    <a:pt x="24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grpSp>
          <p:nvGrpSpPr>
            <p:cNvPr id="67" name="Group 70"/>
            <p:cNvGrpSpPr>
              <a:grpSpLocks/>
            </p:cNvGrpSpPr>
            <p:nvPr/>
          </p:nvGrpSpPr>
          <p:grpSpPr bwMode="auto">
            <a:xfrm>
              <a:off x="1338263" y="1868564"/>
              <a:ext cx="914400" cy="1189038"/>
              <a:chOff x="827" y="1403"/>
              <a:chExt cx="576" cy="749"/>
            </a:xfrm>
          </p:grpSpPr>
          <p:sp>
            <p:nvSpPr>
              <p:cNvPr id="68" name="Text Box 71"/>
              <p:cNvSpPr txBox="1">
                <a:spLocks noChangeArrowheads="1"/>
              </p:cNvSpPr>
              <p:nvPr/>
            </p:nvSpPr>
            <p:spPr bwMode="auto">
              <a:xfrm>
                <a:off x="827" y="1721"/>
                <a:ext cx="192" cy="4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600">
                    <a:solidFill>
                      <a:schemeClr val="tx1"/>
                    </a:solidFill>
                    <a:latin typeface="+mn-lt"/>
                  </a:rPr>
                  <a:t>4</a:t>
                </a:r>
              </a:p>
            </p:txBody>
          </p:sp>
          <p:sp>
            <p:nvSpPr>
              <p:cNvPr id="69" name="AutoShape 72"/>
              <p:cNvSpPr>
                <a:spLocks noChangeAspect="1" noChangeArrowheads="1"/>
              </p:cNvSpPr>
              <p:nvPr/>
            </p:nvSpPr>
            <p:spPr bwMode="auto">
              <a:xfrm rot="-5400000">
                <a:off x="965" y="1592"/>
                <a:ext cx="576" cy="30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21 h 21600"/>
                  <a:gd name="T14" fmla="*/ 17100 w 21600"/>
                  <a:gd name="T15" fmla="*/ 17079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7F70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endParaRPr lang="en-US" sz="1200"/>
              </a:p>
            </p:txBody>
          </p:sp>
          <p:sp>
            <p:nvSpPr>
              <p:cNvPr id="70" name="AutoShape 73"/>
              <p:cNvSpPr>
                <a:spLocks noChangeAspect="1" noChangeArrowheads="1"/>
              </p:cNvSpPr>
              <p:nvPr/>
            </p:nvSpPr>
            <p:spPr bwMode="auto">
              <a:xfrm rot="5400000">
                <a:off x="1071" y="1644"/>
                <a:ext cx="174" cy="145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71" name="Text Box 74"/>
              <p:cNvSpPr txBox="1">
                <a:spLocks noChangeAspect="1" noChangeArrowheads="1"/>
              </p:cNvSpPr>
              <p:nvPr/>
            </p:nvSpPr>
            <p:spPr bwMode="auto">
              <a:xfrm rot="5400000">
                <a:off x="916" y="1655"/>
                <a:ext cx="688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100">
                    <a:solidFill>
                      <a:schemeClr val="tx1"/>
                    </a:solidFill>
                    <a:latin typeface="+mn-lt"/>
                  </a:rPr>
                  <a:t>Adder</a:t>
                </a:r>
                <a:endParaRPr lang="en-US" sz="70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72" name="Freeform 75"/>
              <p:cNvSpPr>
                <a:spLocks noChangeAspect="1"/>
              </p:cNvSpPr>
              <p:nvPr/>
            </p:nvSpPr>
            <p:spPr bwMode="auto">
              <a:xfrm rot="5400000">
                <a:off x="1076" y="1652"/>
                <a:ext cx="173" cy="130"/>
              </a:xfrm>
              <a:custGeom>
                <a:avLst/>
                <a:gdLst>
                  <a:gd name="T0" fmla="*/ 0 w 384"/>
                  <a:gd name="T1" fmla="*/ 0 h 288"/>
                  <a:gd name="T2" fmla="*/ 0 w 384"/>
                  <a:gd name="T3" fmla="*/ 0 h 288"/>
                  <a:gd name="T4" fmla="*/ 0 w 384"/>
                  <a:gd name="T5" fmla="*/ 0 h 288"/>
                  <a:gd name="T6" fmla="*/ 0 60000 65536"/>
                  <a:gd name="T7" fmla="*/ 0 60000 65536"/>
                  <a:gd name="T8" fmla="*/ 0 60000 65536"/>
                  <a:gd name="T9" fmla="*/ 0 w 384"/>
                  <a:gd name="T10" fmla="*/ 0 h 288"/>
                  <a:gd name="T11" fmla="*/ 384 w 384"/>
                  <a:gd name="T12" fmla="*/ 288 h 2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4" h="288">
                    <a:moveTo>
                      <a:pt x="0" y="288"/>
                    </a:moveTo>
                    <a:lnTo>
                      <a:pt x="192" y="0"/>
                    </a:lnTo>
                    <a:lnTo>
                      <a:pt x="384" y="288"/>
                    </a:lnTo>
                  </a:path>
                </a:pathLst>
              </a:custGeom>
              <a:solidFill>
                <a:schemeClr val="bg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  <p:sp>
          <p:nvSpPr>
            <p:cNvPr id="73" name="Line 76"/>
            <p:cNvSpPr>
              <a:spLocks noChangeShapeType="1"/>
            </p:cNvSpPr>
            <p:nvPr/>
          </p:nvSpPr>
          <p:spPr bwMode="auto">
            <a:xfrm>
              <a:off x="4826000" y="1851100"/>
              <a:ext cx="14478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4" name="Line 77"/>
            <p:cNvSpPr>
              <a:spLocks noChangeShapeType="1"/>
            </p:cNvSpPr>
            <p:nvPr/>
          </p:nvSpPr>
          <p:spPr bwMode="auto">
            <a:xfrm>
              <a:off x="6654800" y="1851100"/>
              <a:ext cx="3810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5" name="Freeform 78"/>
            <p:cNvSpPr>
              <a:spLocks/>
            </p:cNvSpPr>
            <p:nvPr/>
          </p:nvSpPr>
          <p:spPr bwMode="auto">
            <a:xfrm>
              <a:off x="5054600" y="1851100"/>
              <a:ext cx="228600" cy="1219200"/>
            </a:xfrm>
            <a:custGeom>
              <a:avLst/>
              <a:gdLst>
                <a:gd name="T0" fmla="*/ 0 w 96"/>
                <a:gd name="T1" fmla="*/ 0 h 768"/>
                <a:gd name="T2" fmla="*/ 0 w 96"/>
                <a:gd name="T3" fmla="*/ 2147483647 h 768"/>
                <a:gd name="T4" fmla="*/ 2147483647 w 96"/>
                <a:gd name="T5" fmla="*/ 2147483647 h 768"/>
                <a:gd name="T6" fmla="*/ 0 60000 65536"/>
                <a:gd name="T7" fmla="*/ 0 60000 65536"/>
                <a:gd name="T8" fmla="*/ 0 60000 65536"/>
                <a:gd name="T9" fmla="*/ 0 w 96"/>
                <a:gd name="T10" fmla="*/ 0 h 768"/>
                <a:gd name="T11" fmla="*/ 96 w 96"/>
                <a:gd name="T12" fmla="*/ 768 h 76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6" h="768">
                  <a:moveTo>
                    <a:pt x="0" y="0"/>
                  </a:moveTo>
                  <a:lnTo>
                    <a:pt x="0" y="768"/>
                  </a:lnTo>
                  <a:lnTo>
                    <a:pt x="96" y="768"/>
                  </a:ln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6" name="Text Box 79"/>
            <p:cNvSpPr txBox="1">
              <a:spLocks noChangeArrowheads="1"/>
            </p:cNvSpPr>
            <p:nvPr/>
          </p:nvSpPr>
          <p:spPr bwMode="auto">
            <a:xfrm>
              <a:off x="3104135" y="1693298"/>
              <a:ext cx="998981" cy="528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 b="0">
                  <a:solidFill>
                    <a:schemeClr val="tx1"/>
                  </a:solidFill>
                  <a:latin typeface="+mn-lt"/>
                </a:rPr>
                <a:t>Next SEQ PC</a:t>
              </a:r>
            </a:p>
          </p:txBody>
        </p:sp>
        <p:sp>
          <p:nvSpPr>
            <p:cNvPr id="77" name="Oval 80"/>
            <p:cNvSpPr>
              <a:spLocks noChangeArrowheads="1"/>
            </p:cNvSpPr>
            <p:nvPr/>
          </p:nvSpPr>
          <p:spPr bwMode="auto">
            <a:xfrm>
              <a:off x="6678613" y="3489400"/>
              <a:ext cx="74612" cy="7461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8" name="Oval 81"/>
            <p:cNvSpPr>
              <a:spLocks noChangeArrowheads="1"/>
            </p:cNvSpPr>
            <p:nvPr/>
          </p:nvSpPr>
          <p:spPr bwMode="auto">
            <a:xfrm>
              <a:off x="4940300" y="3722763"/>
              <a:ext cx="74613" cy="74612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79" name="Oval 82"/>
            <p:cNvSpPr>
              <a:spLocks noChangeArrowheads="1"/>
            </p:cNvSpPr>
            <p:nvPr/>
          </p:nvSpPr>
          <p:spPr bwMode="auto">
            <a:xfrm>
              <a:off x="4935538" y="3256038"/>
              <a:ext cx="74612" cy="74612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0" name="Oval 83"/>
            <p:cNvSpPr>
              <a:spLocks noChangeArrowheads="1"/>
            </p:cNvSpPr>
            <p:nvPr/>
          </p:nvSpPr>
          <p:spPr bwMode="auto">
            <a:xfrm>
              <a:off x="3106738" y="3179838"/>
              <a:ext cx="74612" cy="74612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1" name="Oval 84"/>
            <p:cNvSpPr>
              <a:spLocks noChangeArrowheads="1"/>
            </p:cNvSpPr>
            <p:nvPr/>
          </p:nvSpPr>
          <p:spPr bwMode="auto">
            <a:xfrm>
              <a:off x="3125788" y="4613350"/>
              <a:ext cx="74612" cy="7461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2" name="Oval 85"/>
            <p:cNvSpPr>
              <a:spLocks noChangeArrowheads="1"/>
            </p:cNvSpPr>
            <p:nvPr/>
          </p:nvSpPr>
          <p:spPr bwMode="auto">
            <a:xfrm>
              <a:off x="1196975" y="3408438"/>
              <a:ext cx="74613" cy="74612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3" name="Oval 86"/>
            <p:cNvSpPr>
              <a:spLocks noChangeArrowheads="1"/>
            </p:cNvSpPr>
            <p:nvPr/>
          </p:nvSpPr>
          <p:spPr bwMode="auto">
            <a:xfrm>
              <a:off x="3106738" y="4632400"/>
              <a:ext cx="74612" cy="74613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4" name="Oval 87"/>
            <p:cNvSpPr>
              <a:spLocks noChangeArrowheads="1"/>
            </p:cNvSpPr>
            <p:nvPr/>
          </p:nvSpPr>
          <p:spPr bwMode="auto">
            <a:xfrm>
              <a:off x="5018088" y="1814588"/>
              <a:ext cx="74612" cy="74612"/>
            </a:xfrm>
            <a:prstGeom prst="ellipse">
              <a:avLst/>
            </a:prstGeom>
            <a:solidFill>
              <a:schemeClr val="tx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1200"/>
            </a:p>
          </p:txBody>
        </p:sp>
        <p:sp>
          <p:nvSpPr>
            <p:cNvPr id="85" name="Text Box 88"/>
            <p:cNvSpPr txBox="1">
              <a:spLocks noChangeArrowheads="1"/>
            </p:cNvSpPr>
            <p:nvPr/>
          </p:nvSpPr>
          <p:spPr bwMode="auto">
            <a:xfrm>
              <a:off x="5139310" y="1699647"/>
              <a:ext cx="998981" cy="528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 b="0">
                  <a:solidFill>
                    <a:schemeClr val="tx1"/>
                  </a:solidFill>
                  <a:latin typeface="+mn-lt"/>
                </a:rPr>
                <a:t>Next SEQ PC</a:t>
              </a:r>
            </a:p>
          </p:txBody>
        </p:sp>
        <p:sp>
          <p:nvSpPr>
            <p:cNvPr id="86" name="Text Box 89"/>
            <p:cNvSpPr txBox="1">
              <a:spLocks noChangeArrowheads="1"/>
            </p:cNvSpPr>
            <p:nvPr/>
          </p:nvSpPr>
          <p:spPr bwMode="auto">
            <a:xfrm>
              <a:off x="3849069" y="4946710"/>
              <a:ext cx="382238" cy="512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0">
                  <a:solidFill>
                    <a:schemeClr val="tx1"/>
                  </a:solidFill>
                  <a:latin typeface="+mn-lt"/>
                </a:rPr>
                <a:t>RD</a:t>
              </a:r>
              <a:endParaRPr lang="en-US" sz="1050" b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7" name="Text Box 90"/>
            <p:cNvSpPr txBox="1">
              <a:spLocks noChangeArrowheads="1"/>
            </p:cNvSpPr>
            <p:nvPr/>
          </p:nvSpPr>
          <p:spPr bwMode="auto">
            <a:xfrm>
              <a:off x="5268294" y="4946710"/>
              <a:ext cx="382238" cy="512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0">
                  <a:solidFill>
                    <a:schemeClr val="tx1"/>
                  </a:solidFill>
                  <a:latin typeface="+mn-lt"/>
                </a:rPr>
                <a:t>RD</a:t>
              </a:r>
              <a:endParaRPr lang="en-US" sz="1050" b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8" name="Text Box 91"/>
            <p:cNvSpPr txBox="1">
              <a:spLocks noChangeArrowheads="1"/>
            </p:cNvSpPr>
            <p:nvPr/>
          </p:nvSpPr>
          <p:spPr bwMode="auto">
            <a:xfrm>
              <a:off x="6944694" y="4946710"/>
              <a:ext cx="382238" cy="512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00" b="0">
                  <a:solidFill>
                    <a:schemeClr val="tx1"/>
                  </a:solidFill>
                  <a:latin typeface="+mn-lt"/>
                </a:rPr>
                <a:t>RD</a:t>
              </a:r>
              <a:endParaRPr lang="en-US" sz="1050" b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89" name="Text Box 92"/>
            <p:cNvSpPr txBox="1">
              <a:spLocks noChangeArrowheads="1"/>
            </p:cNvSpPr>
            <p:nvPr/>
          </p:nvSpPr>
          <p:spPr bwMode="auto">
            <a:xfrm rot="16200000">
              <a:off x="8225466" y="4653583"/>
              <a:ext cx="1386219" cy="2925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 b="0">
                  <a:solidFill>
                    <a:schemeClr val="tx1"/>
                  </a:solidFill>
                  <a:latin typeface="+mn-lt"/>
                </a:rPr>
                <a:t>WB Data</a:t>
              </a:r>
            </a:p>
          </p:txBody>
        </p:sp>
        <p:sp>
          <p:nvSpPr>
            <p:cNvPr id="90" name="Text Box 94"/>
            <p:cNvSpPr txBox="1">
              <a:spLocks noChangeArrowheads="1"/>
            </p:cNvSpPr>
            <p:nvPr/>
          </p:nvSpPr>
          <p:spPr bwMode="auto">
            <a:xfrm>
              <a:off x="686338" y="1520260"/>
              <a:ext cx="708538" cy="528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1050" b="0">
                  <a:solidFill>
                    <a:schemeClr val="tx1"/>
                  </a:solidFill>
                  <a:latin typeface="+mn-lt"/>
                </a:rPr>
                <a:t>Next PC</a:t>
              </a:r>
            </a:p>
          </p:txBody>
        </p:sp>
        <p:grpSp>
          <p:nvGrpSpPr>
            <p:cNvPr id="91" name="Group 95"/>
            <p:cNvGrpSpPr>
              <a:grpSpLocks/>
            </p:cNvGrpSpPr>
            <p:nvPr/>
          </p:nvGrpSpPr>
          <p:grpSpPr bwMode="auto">
            <a:xfrm>
              <a:off x="774700" y="2841700"/>
              <a:ext cx="304800" cy="1228725"/>
              <a:chOff x="488" y="1914"/>
              <a:chExt cx="192" cy="774"/>
            </a:xfrm>
          </p:grpSpPr>
          <p:sp>
            <p:nvSpPr>
              <p:cNvPr id="92" name="Rectangle 96"/>
              <p:cNvSpPr>
                <a:spLocks noChangeArrowheads="1"/>
              </p:cNvSpPr>
              <p:nvPr/>
            </p:nvSpPr>
            <p:spPr bwMode="auto">
              <a:xfrm>
                <a:off x="488" y="1914"/>
                <a:ext cx="192" cy="768"/>
              </a:xfrm>
              <a:prstGeom prst="rect">
                <a:avLst/>
              </a:prstGeom>
              <a:solidFill>
                <a:srgbClr val="07F707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/>
                <a:r>
                  <a:rPr lang="en-US" sz="1200" b="0">
                    <a:solidFill>
                      <a:schemeClr val="tx1"/>
                    </a:solidFill>
                  </a:rPr>
                  <a:t>Address</a:t>
                </a:r>
              </a:p>
            </p:txBody>
          </p:sp>
          <p:sp>
            <p:nvSpPr>
              <p:cNvPr id="93" name="AutoShape 97"/>
              <p:cNvSpPr>
                <a:spLocks noChangeArrowheads="1"/>
              </p:cNvSpPr>
              <p:nvPr/>
            </p:nvSpPr>
            <p:spPr bwMode="auto">
              <a:xfrm>
                <a:off x="496" y="2544"/>
                <a:ext cx="175" cy="144"/>
              </a:xfrm>
              <a:prstGeom prst="triangle">
                <a:avLst>
                  <a:gd name="adj" fmla="val 50000"/>
                </a:avLst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</p:grpSp>
        <p:sp>
          <p:nvSpPr>
            <p:cNvPr id="94" name="Text Box 98"/>
            <p:cNvSpPr txBox="1">
              <a:spLocks noChangeArrowheads="1"/>
            </p:cNvSpPr>
            <p:nvPr/>
          </p:nvSpPr>
          <p:spPr bwMode="auto">
            <a:xfrm>
              <a:off x="3302819" y="2619054"/>
              <a:ext cx="357137" cy="404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700" b="0">
                  <a:solidFill>
                    <a:schemeClr val="tx1"/>
                  </a:solidFill>
                  <a:latin typeface="+mn-lt"/>
                </a:rPr>
                <a:t>RS1</a:t>
              </a:r>
              <a:endParaRPr lang="en-US" sz="1050" b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5" name="Text Box 99"/>
            <p:cNvSpPr txBox="1">
              <a:spLocks noChangeArrowheads="1"/>
            </p:cNvSpPr>
            <p:nvPr/>
          </p:nvSpPr>
          <p:spPr bwMode="auto">
            <a:xfrm>
              <a:off x="3313138" y="2923854"/>
              <a:ext cx="357137" cy="404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700" b="0">
                  <a:solidFill>
                    <a:schemeClr val="tx1"/>
                  </a:solidFill>
                  <a:latin typeface="+mn-lt"/>
                </a:rPr>
                <a:t>RS2</a:t>
              </a:r>
              <a:endParaRPr lang="en-US" sz="1050" b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6" name="Text Box 100"/>
            <p:cNvSpPr txBox="1">
              <a:spLocks noChangeArrowheads="1"/>
            </p:cNvSpPr>
            <p:nvPr/>
          </p:nvSpPr>
          <p:spPr bwMode="auto">
            <a:xfrm>
              <a:off x="3445228" y="4584378"/>
              <a:ext cx="392994" cy="404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/>
              <a:r>
                <a:rPr lang="en-US" sz="700" b="0">
                  <a:solidFill>
                    <a:schemeClr val="tx1"/>
                  </a:solidFill>
                  <a:latin typeface="+mn-lt"/>
                </a:rPr>
                <a:t>Imm</a:t>
              </a:r>
              <a:endParaRPr lang="en-US" sz="1050" b="0">
                <a:solidFill>
                  <a:schemeClr val="tx1"/>
                </a:solidFill>
                <a:latin typeface="+mn-lt"/>
              </a:endParaRPr>
            </a:p>
          </p:txBody>
        </p:sp>
        <p:sp>
          <p:nvSpPr>
            <p:cNvPr id="97" name="Oval 101"/>
            <p:cNvSpPr>
              <a:spLocks noChangeArrowheads="1"/>
            </p:cNvSpPr>
            <p:nvPr/>
          </p:nvSpPr>
          <p:spPr bwMode="auto">
            <a:xfrm>
              <a:off x="7035800" y="1722513"/>
              <a:ext cx="209550" cy="552450"/>
            </a:xfrm>
            <a:prstGeom prst="ellipse">
              <a:avLst/>
            </a:prstGeom>
            <a:solidFill>
              <a:srgbClr val="07F707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vert="eaVert" wrap="none" anchor="ctr"/>
            <a:lstStyle/>
            <a:p>
              <a:pPr algn="ctr"/>
              <a:r>
                <a:rPr lang="en-US" sz="1100" b="0">
                  <a:solidFill>
                    <a:schemeClr val="tx1"/>
                  </a:solidFill>
                </a:rPr>
                <a:t>MUX</a:t>
              </a:r>
              <a:endParaRPr lang="en-US" sz="1200" b="0">
                <a:solidFill>
                  <a:schemeClr val="tx1"/>
                </a:solidFill>
              </a:endParaRPr>
            </a:p>
          </p:txBody>
        </p:sp>
      </p:grpSp>
      <p:sp>
        <p:nvSpPr>
          <p:cNvPr id="98" name="Oval 25"/>
          <p:cNvSpPr>
            <a:spLocks noChangeArrowheads="1"/>
          </p:cNvSpPr>
          <p:nvPr/>
        </p:nvSpPr>
        <p:spPr bwMode="auto">
          <a:xfrm>
            <a:off x="5202949" y="2977894"/>
            <a:ext cx="686777" cy="1149119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Control</a:t>
            </a:r>
          </a:p>
          <a:p>
            <a:pPr algn="ctr"/>
            <a:r>
              <a:rPr lang="en-US" altLang="zh-CN" sz="1600" b="0" dirty="0"/>
              <a:t>Unit</a:t>
            </a:r>
            <a:endParaRPr lang="en-US" sz="2400" b="0" dirty="0">
              <a:solidFill>
                <a:schemeClr val="tx1"/>
              </a:solidFill>
            </a:endParaRPr>
          </a:p>
        </p:txBody>
      </p:sp>
      <p:sp>
        <p:nvSpPr>
          <p:cNvPr id="99" name="Rectangle 19"/>
          <p:cNvSpPr>
            <a:spLocks noChangeArrowheads="1"/>
          </p:cNvSpPr>
          <p:nvPr/>
        </p:nvSpPr>
        <p:spPr bwMode="auto">
          <a:xfrm>
            <a:off x="4148906" y="3453829"/>
            <a:ext cx="347648" cy="1033521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sz="2000" b="0" dirty="0" err="1">
                <a:solidFill>
                  <a:schemeClr val="tx1"/>
                </a:solidFill>
              </a:rPr>
              <a:t>Reg</a:t>
            </a:r>
            <a:r>
              <a:rPr lang="en-US" sz="2000" b="0" dirty="0">
                <a:solidFill>
                  <a:schemeClr val="tx1"/>
                </a:solidFill>
              </a:rPr>
              <a:t> File</a:t>
            </a:r>
          </a:p>
        </p:txBody>
      </p:sp>
      <p:grpSp>
        <p:nvGrpSpPr>
          <p:cNvPr id="101" name="Group 11"/>
          <p:cNvGrpSpPr>
            <a:grpSpLocks/>
          </p:cNvGrpSpPr>
          <p:nvPr/>
        </p:nvGrpSpPr>
        <p:grpSpPr bwMode="auto">
          <a:xfrm>
            <a:off x="5584367" y="391693"/>
            <a:ext cx="454026" cy="1095375"/>
            <a:chOff x="3360" y="2112"/>
            <a:chExt cx="286" cy="816"/>
          </a:xfrm>
        </p:grpSpPr>
        <p:grpSp>
          <p:nvGrpSpPr>
            <p:cNvPr id="102" name="Group 12"/>
            <p:cNvGrpSpPr>
              <a:grpSpLocks/>
            </p:cNvGrpSpPr>
            <p:nvPr/>
          </p:nvGrpSpPr>
          <p:grpSpPr bwMode="auto">
            <a:xfrm>
              <a:off x="3360" y="2112"/>
              <a:ext cx="286" cy="816"/>
              <a:chOff x="3360" y="2112"/>
              <a:chExt cx="286" cy="816"/>
            </a:xfrm>
          </p:grpSpPr>
          <p:sp>
            <p:nvSpPr>
              <p:cNvPr id="104" name="AutoShape 13"/>
              <p:cNvSpPr>
                <a:spLocks noChangeAspect="1" noChangeArrowheads="1"/>
              </p:cNvSpPr>
              <p:nvPr/>
            </p:nvSpPr>
            <p:spPr bwMode="auto">
              <a:xfrm rot="-5400000">
                <a:off x="3101" y="2386"/>
                <a:ext cx="816" cy="26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13 h 21600"/>
                  <a:gd name="T14" fmla="*/ 17100 w 21600"/>
                  <a:gd name="T15" fmla="*/ 1708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endParaRPr lang="en-US" sz="2000"/>
              </a:p>
            </p:txBody>
          </p:sp>
          <p:sp>
            <p:nvSpPr>
              <p:cNvPr id="105" name="AutoShape 14"/>
              <p:cNvSpPr>
                <a:spLocks noChangeAspect="1" noChangeArrowheads="1"/>
              </p:cNvSpPr>
              <p:nvPr/>
            </p:nvSpPr>
            <p:spPr bwMode="auto">
              <a:xfrm rot="5400000">
                <a:off x="3301" y="2419"/>
                <a:ext cx="247" cy="129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106" name="Text Box 15"/>
              <p:cNvSpPr txBox="1">
                <a:spLocks noChangeAspect="1" noChangeArrowheads="1"/>
              </p:cNvSpPr>
              <p:nvPr/>
            </p:nvSpPr>
            <p:spPr bwMode="auto">
              <a:xfrm rot="5400000">
                <a:off x="3293" y="2405"/>
                <a:ext cx="45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ALU</a:t>
                </a:r>
                <a:endParaRPr lang="en-US" sz="1050" dirty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  <p:sp>
          <p:nvSpPr>
            <p:cNvPr id="103" name="Freeform 16"/>
            <p:cNvSpPr>
              <a:spLocks noChangeAspect="1"/>
            </p:cNvSpPr>
            <p:nvPr/>
          </p:nvSpPr>
          <p:spPr bwMode="auto">
            <a:xfrm rot="5400000">
              <a:off x="3307" y="2425"/>
              <a:ext cx="245" cy="115"/>
            </a:xfrm>
            <a:custGeom>
              <a:avLst/>
              <a:gdLst>
                <a:gd name="T0" fmla="*/ 0 w 384"/>
                <a:gd name="T1" fmla="*/ 0 h 288"/>
                <a:gd name="T2" fmla="*/ 1 w 384"/>
                <a:gd name="T3" fmla="*/ 0 h 288"/>
                <a:gd name="T4" fmla="*/ 1 w 384"/>
                <a:gd name="T5" fmla="*/ 0 h 288"/>
                <a:gd name="T6" fmla="*/ 0 60000 65536"/>
                <a:gd name="T7" fmla="*/ 0 60000 65536"/>
                <a:gd name="T8" fmla="*/ 0 60000 65536"/>
                <a:gd name="T9" fmla="*/ 0 w 384"/>
                <a:gd name="T10" fmla="*/ 0 h 288"/>
                <a:gd name="T11" fmla="*/ 384 w 384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288">
                  <a:moveTo>
                    <a:pt x="0" y="288"/>
                  </a:moveTo>
                  <a:lnTo>
                    <a:pt x="192" y="0"/>
                  </a:lnTo>
                  <a:lnTo>
                    <a:pt x="384" y="288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107" name="Rectangle 23"/>
          <p:cNvSpPr>
            <a:spLocks noChangeArrowheads="1"/>
          </p:cNvSpPr>
          <p:nvPr/>
        </p:nvSpPr>
        <p:spPr bwMode="auto">
          <a:xfrm>
            <a:off x="6775585" y="3465718"/>
            <a:ext cx="446996" cy="1064585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sz="1600" b="0" dirty="0">
                <a:solidFill>
                  <a:schemeClr val="tx1"/>
                </a:solidFill>
              </a:rPr>
              <a:t>Data</a:t>
            </a:r>
          </a:p>
          <a:p>
            <a:pPr algn="ctr">
              <a:lnSpc>
                <a:spcPct val="80000"/>
              </a:lnSpc>
            </a:pPr>
            <a:r>
              <a:rPr lang="en-US" sz="1600" b="0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13" name="Rectangle 23"/>
          <p:cNvSpPr>
            <a:spLocks noChangeArrowheads="1"/>
          </p:cNvSpPr>
          <p:nvPr/>
        </p:nvSpPr>
        <p:spPr bwMode="auto">
          <a:xfrm>
            <a:off x="6709927" y="2062475"/>
            <a:ext cx="388557" cy="1010409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sz="1400" b="0" dirty="0">
                <a:solidFill>
                  <a:schemeClr val="tx1"/>
                </a:solidFill>
              </a:rPr>
              <a:t>Data</a:t>
            </a:r>
          </a:p>
          <a:p>
            <a:pPr algn="ctr">
              <a:lnSpc>
                <a:spcPct val="80000"/>
              </a:lnSpc>
            </a:pPr>
            <a:r>
              <a:rPr lang="en-US" sz="1400" b="0" dirty="0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114" name="Rectangle 8"/>
          <p:cNvSpPr>
            <a:spLocks noChangeArrowheads="1"/>
          </p:cNvSpPr>
          <p:nvPr/>
        </p:nvSpPr>
        <p:spPr bwMode="auto">
          <a:xfrm>
            <a:off x="5147083" y="4175332"/>
            <a:ext cx="847990" cy="33598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600" dirty="0"/>
              <a:t>Pipeline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5" name="Rectangle 8"/>
          <p:cNvSpPr>
            <a:spLocks noChangeArrowheads="1"/>
          </p:cNvSpPr>
          <p:nvPr/>
        </p:nvSpPr>
        <p:spPr bwMode="auto">
          <a:xfrm>
            <a:off x="4897820" y="4530303"/>
            <a:ext cx="1346523" cy="33598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600" dirty="0"/>
              <a:t>Multiple issue</a:t>
            </a:r>
            <a:endParaRPr lang="en-US" sz="1600" dirty="0">
              <a:solidFill>
                <a:schemeClr val="tx1"/>
              </a:solidFill>
            </a:endParaRPr>
          </a:p>
        </p:txBody>
      </p:sp>
      <p:cxnSp>
        <p:nvCxnSpPr>
          <p:cNvPr id="211" name="曲线连接符 210"/>
          <p:cNvCxnSpPr/>
          <p:nvPr/>
        </p:nvCxnSpPr>
        <p:spPr>
          <a:xfrm>
            <a:off x="174361" y="1602022"/>
            <a:ext cx="729762" cy="568092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组合 212"/>
          <p:cNvGrpSpPr/>
          <p:nvPr/>
        </p:nvGrpSpPr>
        <p:grpSpPr>
          <a:xfrm>
            <a:off x="1681479" y="4035160"/>
            <a:ext cx="6769666" cy="2685002"/>
            <a:chOff x="1567753" y="4035160"/>
            <a:chExt cx="6769666" cy="2685002"/>
          </a:xfrm>
        </p:grpSpPr>
        <p:grpSp>
          <p:nvGrpSpPr>
            <p:cNvPr id="116" name="组合 115"/>
            <p:cNvGrpSpPr/>
            <p:nvPr/>
          </p:nvGrpSpPr>
          <p:grpSpPr>
            <a:xfrm>
              <a:off x="1567753" y="4035160"/>
              <a:ext cx="6769666" cy="2685002"/>
              <a:chOff x="482600" y="931938"/>
              <a:chExt cx="8582273" cy="4729162"/>
            </a:xfrm>
          </p:grpSpPr>
          <p:sp>
            <p:nvSpPr>
              <p:cNvPr id="117" name="Line 3"/>
              <p:cNvSpPr>
                <a:spLocks noChangeShapeType="1"/>
              </p:cNvSpPr>
              <p:nvPr/>
            </p:nvSpPr>
            <p:spPr bwMode="auto">
              <a:xfrm>
                <a:off x="7645400" y="3908500"/>
                <a:ext cx="685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18" name="Rectangle 4"/>
              <p:cNvSpPr>
                <a:spLocks noChangeArrowheads="1"/>
              </p:cNvSpPr>
              <p:nvPr/>
            </p:nvSpPr>
            <p:spPr bwMode="auto">
              <a:xfrm>
                <a:off x="631825" y="974725"/>
                <a:ext cx="20638" cy="2063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sz="1200"/>
              </a:p>
            </p:txBody>
          </p:sp>
          <p:sp>
            <p:nvSpPr>
              <p:cNvPr id="119" name="Rectangle 5"/>
              <p:cNvSpPr>
                <a:spLocks noChangeArrowheads="1"/>
              </p:cNvSpPr>
              <p:nvPr/>
            </p:nvSpPr>
            <p:spPr bwMode="auto">
              <a:xfrm>
                <a:off x="863600" y="936700"/>
                <a:ext cx="7858125" cy="7635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20" name="Rectangle 6"/>
              <p:cNvSpPr>
                <a:spLocks noChangeArrowheads="1"/>
              </p:cNvSpPr>
              <p:nvPr/>
            </p:nvSpPr>
            <p:spPr bwMode="auto">
              <a:xfrm>
                <a:off x="6897292" y="931938"/>
                <a:ext cx="804062" cy="9271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Memory</a:t>
                </a:r>
              </a:p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Access</a:t>
                </a:r>
              </a:p>
            </p:txBody>
          </p:sp>
          <p:sp>
            <p:nvSpPr>
              <p:cNvPr id="121" name="Rectangle 7"/>
              <p:cNvSpPr>
                <a:spLocks noChangeArrowheads="1"/>
              </p:cNvSpPr>
              <p:nvPr/>
            </p:nvSpPr>
            <p:spPr bwMode="auto">
              <a:xfrm>
                <a:off x="8026400" y="936700"/>
                <a:ext cx="838200" cy="9271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Write</a:t>
                </a:r>
              </a:p>
              <a:p>
                <a:pPr algn="ctr"/>
                <a:r>
                  <a:rPr lang="en-US" sz="1200">
                    <a:solidFill>
                      <a:schemeClr val="tx1"/>
                    </a:solidFill>
                  </a:rPr>
                  <a:t>Back</a:t>
                </a:r>
              </a:p>
            </p:txBody>
          </p:sp>
          <p:sp>
            <p:nvSpPr>
              <p:cNvPr id="122" name="Rectangle 8"/>
              <p:cNvSpPr>
                <a:spLocks noChangeArrowheads="1"/>
              </p:cNvSpPr>
              <p:nvPr/>
            </p:nvSpPr>
            <p:spPr bwMode="auto">
              <a:xfrm>
                <a:off x="1371405" y="931938"/>
                <a:ext cx="960829" cy="9271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Instruction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Fetch</a:t>
                </a:r>
              </a:p>
            </p:txBody>
          </p:sp>
          <p:sp>
            <p:nvSpPr>
              <p:cNvPr id="123" name="Rectangle 9"/>
              <p:cNvSpPr>
                <a:spLocks noChangeArrowheads="1"/>
              </p:cNvSpPr>
              <p:nvPr/>
            </p:nvSpPr>
            <p:spPr bwMode="auto">
              <a:xfrm>
                <a:off x="3160708" y="936700"/>
                <a:ext cx="1116019" cy="9271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488" tIns="44450" rIns="90488" bIns="4445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Instr. Decode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Reg. Fetch</a:t>
                </a:r>
              </a:p>
            </p:txBody>
          </p:sp>
          <p:sp>
            <p:nvSpPr>
              <p:cNvPr id="124" name="Rectangle 10"/>
              <p:cNvSpPr>
                <a:spLocks noChangeArrowheads="1"/>
              </p:cNvSpPr>
              <p:nvPr/>
            </p:nvSpPr>
            <p:spPr bwMode="auto">
              <a:xfrm>
                <a:off x="4995863" y="931938"/>
                <a:ext cx="1427162" cy="9271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Execute</a:t>
                </a:r>
              </a:p>
              <a:p>
                <a:pPr algn="ctr"/>
                <a:r>
                  <a:rPr lang="en-US" sz="1200" dirty="0" err="1">
                    <a:solidFill>
                      <a:schemeClr val="tx1"/>
                    </a:solidFill>
                  </a:rPr>
                  <a:t>Addr</a:t>
                </a:r>
                <a:r>
                  <a:rPr lang="en-US" sz="1200" dirty="0">
                    <a:solidFill>
                      <a:schemeClr val="tx1"/>
                    </a:solidFill>
                  </a:rPr>
                  <a:t>. </a:t>
                </a:r>
                <a:r>
                  <a:rPr lang="en-US" sz="1200" dirty="0" err="1">
                    <a:solidFill>
                      <a:schemeClr val="tx1"/>
                    </a:solidFill>
                  </a:rPr>
                  <a:t>Calc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5" name="Group 11"/>
              <p:cNvGrpSpPr>
                <a:grpSpLocks/>
              </p:cNvGrpSpPr>
              <p:nvPr/>
            </p:nvGrpSpPr>
            <p:grpSpPr bwMode="auto">
              <a:xfrm>
                <a:off x="5740400" y="2994100"/>
                <a:ext cx="449263" cy="1095375"/>
                <a:chOff x="3360" y="2112"/>
                <a:chExt cx="283" cy="816"/>
              </a:xfrm>
            </p:grpSpPr>
            <p:grpSp>
              <p:nvGrpSpPr>
                <p:cNvPr id="205" name="Group 12"/>
                <p:cNvGrpSpPr>
                  <a:grpSpLocks/>
                </p:cNvGrpSpPr>
                <p:nvPr/>
              </p:nvGrpSpPr>
              <p:grpSpPr bwMode="auto">
                <a:xfrm>
                  <a:off x="3360" y="2112"/>
                  <a:ext cx="283" cy="816"/>
                  <a:chOff x="3360" y="2112"/>
                  <a:chExt cx="283" cy="816"/>
                </a:xfrm>
              </p:grpSpPr>
              <p:sp>
                <p:nvSpPr>
                  <p:cNvPr id="207" name="AutoShape 13"/>
                  <p:cNvSpPr>
                    <a:spLocks noChangeAspect="1" noChangeArrowheads="1"/>
                  </p:cNvSpPr>
                  <p:nvPr/>
                </p:nvSpPr>
                <p:spPr bwMode="auto">
                  <a:xfrm rot="-5400000">
                    <a:off x="3101" y="2386"/>
                    <a:ext cx="816" cy="26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4500 w 21600"/>
                      <a:gd name="T13" fmla="*/ 4513 h 21600"/>
                      <a:gd name="T14" fmla="*/ 17100 w 21600"/>
                      <a:gd name="T15" fmla="*/ 17087 h 2160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vert="eaVert" wrap="none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08" name="AutoShape 14"/>
                  <p:cNvSpPr>
                    <a:spLocks noChangeAspect="1" noChangeArrowheads="1"/>
                  </p:cNvSpPr>
                  <p:nvPr/>
                </p:nvSpPr>
                <p:spPr bwMode="auto">
                  <a:xfrm rot="5400000">
                    <a:off x="3301" y="2419"/>
                    <a:ext cx="247" cy="129"/>
                  </a:xfrm>
                  <a:prstGeom prst="triangle">
                    <a:avLst>
                      <a:gd name="adj" fmla="val 50000"/>
                    </a:avLst>
                  </a:prstGeom>
                  <a:solidFill>
                    <a:schemeClr val="bg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285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/>
                  <a:lstStyle/>
                  <a:p>
                    <a:endParaRPr lang="en-US" sz="1200"/>
                  </a:p>
                </p:txBody>
              </p:sp>
              <p:sp>
                <p:nvSpPr>
                  <p:cNvPr id="209" name="Text Box 15"/>
                  <p:cNvSpPr txBox="1">
                    <a:spLocks noChangeAspect="1" noChangeArrowheads="1"/>
                  </p:cNvSpPr>
                  <p:nvPr/>
                </p:nvSpPr>
                <p:spPr bwMode="auto">
                  <a:xfrm rot="5400000">
                    <a:off x="3189" y="2434"/>
                    <a:ext cx="663" cy="19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2857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anchor="ctr">
                    <a:spAutoFit/>
                  </a:bodyPr>
                  <a:lstStyle>
                    <a:lvl1pPr>
                      <a:defRPr sz="2000" b="1">
                        <a:solidFill>
                          <a:schemeClr val="accent1"/>
                        </a:solidFill>
                        <a:latin typeface="Arial" charset="0"/>
                        <a:ea typeface="ＭＳ Ｐゴシック" charset="0"/>
                        <a:cs typeface="ＭＳ Ｐゴシック" charset="0"/>
                      </a:defRPr>
                    </a:lvl1pPr>
                    <a:lvl2pPr marL="742950" indent="-285750">
                      <a:defRPr sz="2000" b="1">
                        <a:solidFill>
                          <a:schemeClr val="accent1"/>
                        </a:solidFill>
                        <a:latin typeface="Arial" charset="0"/>
                        <a:ea typeface="ＭＳ Ｐゴシック" charset="0"/>
                      </a:defRPr>
                    </a:lvl2pPr>
                    <a:lvl3pPr marL="1143000" indent="-228600">
                      <a:defRPr sz="2000" b="1">
                        <a:solidFill>
                          <a:schemeClr val="accent1"/>
                        </a:solidFill>
                        <a:latin typeface="Arial" charset="0"/>
                        <a:ea typeface="ＭＳ Ｐゴシック" charset="0"/>
                      </a:defRPr>
                    </a:lvl3pPr>
                    <a:lvl4pPr marL="1600200" indent="-228600">
                      <a:defRPr sz="2000" b="1">
                        <a:solidFill>
                          <a:schemeClr val="accent1"/>
                        </a:solidFill>
                        <a:latin typeface="Arial" charset="0"/>
                        <a:ea typeface="ＭＳ Ｐゴシック" charset="0"/>
                      </a:defRPr>
                    </a:lvl4pPr>
                    <a:lvl5pPr marL="2057400" indent="-228600">
                      <a:defRPr sz="2000" b="1">
                        <a:solidFill>
                          <a:schemeClr val="accent1"/>
                        </a:solidFill>
                        <a:latin typeface="Arial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chemeClr val="accent1"/>
                        </a:solidFill>
                        <a:latin typeface="Arial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chemeClr val="accent1"/>
                        </a:solidFill>
                        <a:latin typeface="Arial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chemeClr val="accent1"/>
                        </a:solidFill>
                        <a:latin typeface="Arial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000" b="1">
                        <a:solidFill>
                          <a:schemeClr val="accent1"/>
                        </a:solidFill>
                        <a:latin typeface="Arial" charset="0"/>
                        <a:ea typeface="ＭＳ Ｐゴシック" charset="0"/>
                      </a:defRPr>
                    </a:lvl9pPr>
                  </a:lstStyle>
                  <a:p>
                    <a:pPr algn="ctr"/>
                    <a:r>
                      <a:rPr lang="en-US" sz="1200" dirty="0">
                        <a:solidFill>
                          <a:schemeClr val="tx1"/>
                        </a:solidFill>
                        <a:latin typeface="+mn-lt"/>
                      </a:rPr>
                      <a:t>ALU</a:t>
                    </a:r>
                    <a:endParaRPr lang="en-US" sz="700" dirty="0">
                      <a:solidFill>
                        <a:schemeClr val="tx1"/>
                      </a:solidFill>
                      <a:latin typeface="+mn-lt"/>
                    </a:endParaRPr>
                  </a:p>
                </p:txBody>
              </p:sp>
            </p:grpSp>
            <p:sp>
              <p:nvSpPr>
                <p:cNvPr id="206" name="Freeform 16"/>
                <p:cNvSpPr>
                  <a:spLocks noChangeAspect="1"/>
                </p:cNvSpPr>
                <p:nvPr/>
              </p:nvSpPr>
              <p:spPr bwMode="auto">
                <a:xfrm rot="5400000">
                  <a:off x="3307" y="2425"/>
                  <a:ext cx="245" cy="115"/>
                </a:xfrm>
                <a:custGeom>
                  <a:avLst/>
                  <a:gdLst>
                    <a:gd name="T0" fmla="*/ 0 w 384"/>
                    <a:gd name="T1" fmla="*/ 0 h 288"/>
                    <a:gd name="T2" fmla="*/ 1 w 384"/>
                    <a:gd name="T3" fmla="*/ 0 h 288"/>
                    <a:gd name="T4" fmla="*/ 1 w 384"/>
                    <a:gd name="T5" fmla="*/ 0 h 288"/>
                    <a:gd name="T6" fmla="*/ 0 60000 65536"/>
                    <a:gd name="T7" fmla="*/ 0 60000 65536"/>
                    <a:gd name="T8" fmla="*/ 0 60000 65536"/>
                    <a:gd name="T9" fmla="*/ 0 w 384"/>
                    <a:gd name="T10" fmla="*/ 0 h 288"/>
                    <a:gd name="T11" fmla="*/ 384 w 384"/>
                    <a:gd name="T12" fmla="*/ 288 h 28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4" h="288">
                      <a:moveTo>
                        <a:pt x="0" y="288"/>
                      </a:moveTo>
                      <a:lnTo>
                        <a:pt x="192" y="0"/>
                      </a:lnTo>
                      <a:lnTo>
                        <a:pt x="384" y="288"/>
                      </a:lnTo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200"/>
                </a:p>
              </p:txBody>
            </p:sp>
          </p:grpSp>
          <p:sp>
            <p:nvSpPr>
              <p:cNvPr id="126" name="Rectangle 17"/>
              <p:cNvSpPr>
                <a:spLocks noChangeArrowheads="1"/>
              </p:cNvSpPr>
              <p:nvPr/>
            </p:nvSpPr>
            <p:spPr bwMode="auto">
              <a:xfrm>
                <a:off x="1549400" y="2994100"/>
                <a:ext cx="762000" cy="914400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/>
                <a:r>
                  <a:rPr lang="en-US" sz="1200" b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sp>
            <p:nvSpPr>
              <p:cNvPr id="127" name="Freeform 18"/>
              <p:cNvSpPr>
                <a:spLocks/>
              </p:cNvSpPr>
              <p:nvPr/>
            </p:nvSpPr>
            <p:spPr bwMode="auto">
              <a:xfrm>
                <a:off x="6215063" y="2271788"/>
                <a:ext cx="922337" cy="365125"/>
              </a:xfrm>
              <a:custGeom>
                <a:avLst/>
                <a:gdLst>
                  <a:gd name="T0" fmla="*/ 0 w 576"/>
                  <a:gd name="T1" fmla="*/ 2147483647 h 240"/>
                  <a:gd name="T2" fmla="*/ 2147483647 w 576"/>
                  <a:gd name="T3" fmla="*/ 2147483647 h 240"/>
                  <a:gd name="T4" fmla="*/ 2147483647 w 576"/>
                  <a:gd name="T5" fmla="*/ 0 h 240"/>
                  <a:gd name="T6" fmla="*/ 0 60000 65536"/>
                  <a:gd name="T7" fmla="*/ 0 60000 65536"/>
                  <a:gd name="T8" fmla="*/ 0 60000 65536"/>
                  <a:gd name="T9" fmla="*/ 0 w 576"/>
                  <a:gd name="T10" fmla="*/ 0 h 240"/>
                  <a:gd name="T11" fmla="*/ 576 w 576"/>
                  <a:gd name="T12" fmla="*/ 240 h 24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576" h="240">
                    <a:moveTo>
                      <a:pt x="0" y="240"/>
                    </a:moveTo>
                    <a:lnTo>
                      <a:pt x="576" y="240"/>
                    </a:lnTo>
                    <a:lnTo>
                      <a:pt x="576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28" name="Rectangle 19"/>
              <p:cNvSpPr>
                <a:spLocks noChangeArrowheads="1"/>
              </p:cNvSpPr>
              <p:nvPr/>
            </p:nvSpPr>
            <p:spPr bwMode="auto">
              <a:xfrm>
                <a:off x="3835400" y="2741688"/>
                <a:ext cx="590550" cy="1476375"/>
              </a:xfrm>
              <a:prstGeom prst="rect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pPr algn="ctr"/>
                <a:r>
                  <a:rPr lang="en-US" sz="1200" b="0">
                    <a:solidFill>
                      <a:schemeClr val="tx1"/>
                    </a:solidFill>
                  </a:rPr>
                  <a:t>Reg File</a:t>
                </a:r>
              </a:p>
            </p:txBody>
          </p:sp>
          <p:sp>
            <p:nvSpPr>
              <p:cNvPr id="129" name="Oval 20"/>
              <p:cNvSpPr>
                <a:spLocks noChangeArrowheads="1"/>
              </p:cNvSpPr>
              <p:nvPr/>
            </p:nvSpPr>
            <p:spPr bwMode="auto">
              <a:xfrm>
                <a:off x="5300663" y="2941713"/>
                <a:ext cx="209550" cy="55245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algn="ctr"/>
                <a:r>
                  <a:rPr lang="en-US" sz="1100" b="0">
                    <a:solidFill>
                      <a:schemeClr val="tx1"/>
                    </a:solidFill>
                  </a:rPr>
                  <a:t>MUX</a:t>
                </a:r>
                <a:endParaRPr lang="en-US" sz="12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0" name="Oval 21"/>
              <p:cNvSpPr>
                <a:spLocks noChangeArrowheads="1"/>
              </p:cNvSpPr>
              <p:nvPr/>
            </p:nvSpPr>
            <p:spPr bwMode="auto">
              <a:xfrm>
                <a:off x="5300663" y="3551313"/>
                <a:ext cx="209550" cy="55245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algn="ctr"/>
                <a:r>
                  <a:rPr lang="en-US" sz="1100" b="0" dirty="0">
                    <a:solidFill>
                      <a:schemeClr val="tx1"/>
                    </a:solidFill>
                  </a:rPr>
                  <a:t>MUX</a:t>
                </a:r>
                <a:endParaRPr lang="en-US" sz="12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Freeform 22"/>
              <p:cNvSpPr>
                <a:spLocks/>
              </p:cNvSpPr>
              <p:nvPr/>
            </p:nvSpPr>
            <p:spPr bwMode="auto">
              <a:xfrm>
                <a:off x="4978400" y="2636913"/>
                <a:ext cx="750888" cy="661987"/>
              </a:xfrm>
              <a:custGeom>
                <a:avLst/>
                <a:gdLst>
                  <a:gd name="T0" fmla="*/ 0 w 336"/>
                  <a:gd name="T1" fmla="*/ 2147483647 h 480"/>
                  <a:gd name="T2" fmla="*/ 0 w 336"/>
                  <a:gd name="T3" fmla="*/ 0 h 480"/>
                  <a:gd name="T4" fmla="*/ 2147483647 w 336"/>
                  <a:gd name="T5" fmla="*/ 0 h 480"/>
                  <a:gd name="T6" fmla="*/ 0 60000 65536"/>
                  <a:gd name="T7" fmla="*/ 0 60000 65536"/>
                  <a:gd name="T8" fmla="*/ 0 60000 65536"/>
                  <a:gd name="T9" fmla="*/ 0 w 336"/>
                  <a:gd name="T10" fmla="*/ 0 h 480"/>
                  <a:gd name="T11" fmla="*/ 336 w 336"/>
                  <a:gd name="T12" fmla="*/ 480 h 48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6" h="480">
                    <a:moveTo>
                      <a:pt x="0" y="480"/>
                    </a:moveTo>
                    <a:lnTo>
                      <a:pt x="0" y="0"/>
                    </a:lnTo>
                    <a:lnTo>
                      <a:pt x="336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32" name="Oval 24"/>
              <p:cNvSpPr>
                <a:spLocks noChangeArrowheads="1"/>
              </p:cNvSpPr>
              <p:nvPr/>
            </p:nvSpPr>
            <p:spPr bwMode="auto">
              <a:xfrm>
                <a:off x="8331200" y="3832300"/>
                <a:ext cx="209550" cy="552450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algn="ctr"/>
                <a:r>
                  <a:rPr lang="en-US" sz="1100" b="0">
                    <a:solidFill>
                      <a:schemeClr val="tx1"/>
                    </a:solidFill>
                  </a:rPr>
                  <a:t>MUX</a:t>
                </a:r>
                <a:endParaRPr lang="en-US" sz="12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3" name="Oval 25"/>
              <p:cNvSpPr>
                <a:spLocks noChangeArrowheads="1"/>
              </p:cNvSpPr>
              <p:nvPr/>
            </p:nvSpPr>
            <p:spPr bwMode="auto">
              <a:xfrm>
                <a:off x="3835400" y="4302200"/>
                <a:ext cx="447675" cy="676275"/>
              </a:xfrm>
              <a:prstGeom prst="ellipse">
                <a:avLst/>
              </a:prstGeom>
              <a:solidFill>
                <a:schemeClr val="accent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en-US" sz="700">
                    <a:solidFill>
                      <a:schemeClr val="tx1"/>
                    </a:solidFill>
                  </a:rPr>
                  <a:t>Sign</a:t>
                </a:r>
              </a:p>
              <a:p>
                <a:pPr algn="ctr"/>
                <a:r>
                  <a:rPr lang="en-US" sz="700">
                    <a:solidFill>
                      <a:schemeClr val="tx1"/>
                    </a:solidFill>
                  </a:rPr>
                  <a:t>Extend</a:t>
                </a:r>
                <a:endParaRPr lang="en-US" sz="1000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Line 30"/>
              <p:cNvSpPr>
                <a:spLocks noChangeShapeType="1"/>
              </p:cNvSpPr>
              <p:nvPr/>
            </p:nvSpPr>
            <p:spPr bwMode="auto">
              <a:xfrm>
                <a:off x="2311400" y="3451300"/>
                <a:ext cx="304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35" name="Line 31"/>
              <p:cNvSpPr>
                <a:spLocks noChangeShapeType="1"/>
              </p:cNvSpPr>
              <p:nvPr/>
            </p:nvSpPr>
            <p:spPr bwMode="auto">
              <a:xfrm>
                <a:off x="2921000" y="3451300"/>
                <a:ext cx="228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36" name="Freeform 32"/>
              <p:cNvSpPr>
                <a:spLocks/>
              </p:cNvSpPr>
              <p:nvPr/>
            </p:nvSpPr>
            <p:spPr bwMode="auto">
              <a:xfrm>
                <a:off x="3149600" y="2913138"/>
                <a:ext cx="685800" cy="1757362"/>
              </a:xfrm>
              <a:custGeom>
                <a:avLst/>
                <a:gdLst>
                  <a:gd name="T0" fmla="*/ 0 w 480"/>
                  <a:gd name="T1" fmla="*/ 0 h 1056"/>
                  <a:gd name="T2" fmla="*/ 0 w 480"/>
                  <a:gd name="T3" fmla="*/ 2147483647 h 1056"/>
                  <a:gd name="T4" fmla="*/ 2147483647 w 480"/>
                  <a:gd name="T5" fmla="*/ 2147483647 h 1056"/>
                  <a:gd name="T6" fmla="*/ 0 60000 65536"/>
                  <a:gd name="T7" fmla="*/ 0 60000 65536"/>
                  <a:gd name="T8" fmla="*/ 0 60000 65536"/>
                  <a:gd name="T9" fmla="*/ 0 w 480"/>
                  <a:gd name="T10" fmla="*/ 0 h 1056"/>
                  <a:gd name="T11" fmla="*/ 480 w 480"/>
                  <a:gd name="T12" fmla="*/ 1056 h 10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80" h="1056">
                    <a:moveTo>
                      <a:pt x="0" y="0"/>
                    </a:moveTo>
                    <a:lnTo>
                      <a:pt x="0" y="1056"/>
                    </a:lnTo>
                    <a:lnTo>
                      <a:pt x="480" y="1056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37" name="Line 33"/>
              <p:cNvSpPr>
                <a:spLocks noChangeShapeType="1"/>
              </p:cNvSpPr>
              <p:nvPr/>
            </p:nvSpPr>
            <p:spPr bwMode="auto">
              <a:xfrm>
                <a:off x="3149600" y="2917900"/>
                <a:ext cx="685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38" name="Line 34"/>
              <p:cNvSpPr>
                <a:spLocks noChangeShapeType="1"/>
              </p:cNvSpPr>
              <p:nvPr/>
            </p:nvSpPr>
            <p:spPr bwMode="auto">
              <a:xfrm>
                <a:off x="3149600" y="3222700"/>
                <a:ext cx="685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39" name="Line 35"/>
              <p:cNvSpPr>
                <a:spLocks noChangeShapeType="1"/>
              </p:cNvSpPr>
              <p:nvPr/>
            </p:nvSpPr>
            <p:spPr bwMode="auto">
              <a:xfrm>
                <a:off x="4445000" y="3298900"/>
                <a:ext cx="838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40" name="Rectangle 36"/>
              <p:cNvSpPr>
                <a:spLocks noChangeArrowheads="1"/>
              </p:cNvSpPr>
              <p:nvPr/>
            </p:nvSpPr>
            <p:spPr bwMode="auto">
              <a:xfrm>
                <a:off x="5740400" y="2460700"/>
                <a:ext cx="457200" cy="38100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en-US" sz="1000" b="0" dirty="0">
                    <a:solidFill>
                      <a:schemeClr val="tx1"/>
                    </a:solidFill>
                  </a:rPr>
                  <a:t>Zero?</a:t>
                </a:r>
                <a:endParaRPr lang="en-US" sz="1200" b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1" name="Line 37"/>
              <p:cNvSpPr>
                <a:spLocks noChangeShapeType="1"/>
              </p:cNvSpPr>
              <p:nvPr/>
            </p:nvSpPr>
            <p:spPr bwMode="auto">
              <a:xfrm>
                <a:off x="5511800" y="3222700"/>
                <a:ext cx="228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42" name="Line 38"/>
              <p:cNvSpPr>
                <a:spLocks noChangeShapeType="1"/>
              </p:cNvSpPr>
              <p:nvPr/>
            </p:nvSpPr>
            <p:spPr bwMode="auto">
              <a:xfrm>
                <a:off x="5511800" y="3832300"/>
                <a:ext cx="228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43" name="Freeform 39"/>
              <p:cNvSpPr>
                <a:spLocks/>
              </p:cNvSpPr>
              <p:nvPr/>
            </p:nvSpPr>
            <p:spPr bwMode="auto">
              <a:xfrm>
                <a:off x="482600" y="1622500"/>
                <a:ext cx="7086600" cy="1812925"/>
              </a:xfrm>
              <a:custGeom>
                <a:avLst/>
                <a:gdLst>
                  <a:gd name="T0" fmla="*/ 2147483647 w 4464"/>
                  <a:gd name="T1" fmla="*/ 2147483647 h 1142"/>
                  <a:gd name="T2" fmla="*/ 2147483647 w 4464"/>
                  <a:gd name="T3" fmla="*/ 2147483647 h 1142"/>
                  <a:gd name="T4" fmla="*/ 2147483647 w 4464"/>
                  <a:gd name="T5" fmla="*/ 0 h 1142"/>
                  <a:gd name="T6" fmla="*/ 0 w 4464"/>
                  <a:gd name="T7" fmla="*/ 0 h 1142"/>
                  <a:gd name="T8" fmla="*/ 2147483647 w 4464"/>
                  <a:gd name="T9" fmla="*/ 2147483647 h 1142"/>
                  <a:gd name="T10" fmla="*/ 2147483647 w 4464"/>
                  <a:gd name="T11" fmla="*/ 2147483647 h 114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464"/>
                  <a:gd name="T19" fmla="*/ 0 h 1142"/>
                  <a:gd name="T20" fmla="*/ 4464 w 4464"/>
                  <a:gd name="T21" fmla="*/ 1142 h 114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464" h="1142">
                    <a:moveTo>
                      <a:pt x="4224" y="253"/>
                    </a:moveTo>
                    <a:lnTo>
                      <a:pt x="4464" y="253"/>
                    </a:lnTo>
                    <a:lnTo>
                      <a:pt x="4464" y="0"/>
                    </a:lnTo>
                    <a:lnTo>
                      <a:pt x="0" y="0"/>
                    </a:lnTo>
                    <a:lnTo>
                      <a:pt x="2" y="1142"/>
                    </a:lnTo>
                    <a:lnTo>
                      <a:pt x="172" y="1142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44" name="Line 40"/>
              <p:cNvSpPr>
                <a:spLocks noChangeShapeType="1"/>
              </p:cNvSpPr>
              <p:nvPr/>
            </p:nvSpPr>
            <p:spPr bwMode="auto">
              <a:xfrm>
                <a:off x="6197600" y="3527500"/>
                <a:ext cx="9144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45" name="Freeform 41"/>
              <p:cNvSpPr>
                <a:spLocks/>
              </p:cNvSpPr>
              <p:nvPr/>
            </p:nvSpPr>
            <p:spPr bwMode="auto">
              <a:xfrm>
                <a:off x="6723063" y="2140025"/>
                <a:ext cx="304800" cy="1371600"/>
              </a:xfrm>
              <a:custGeom>
                <a:avLst/>
                <a:gdLst>
                  <a:gd name="T0" fmla="*/ 0 w 192"/>
                  <a:gd name="T1" fmla="*/ 2147483647 h 960"/>
                  <a:gd name="T2" fmla="*/ 0 w 192"/>
                  <a:gd name="T3" fmla="*/ 0 h 960"/>
                  <a:gd name="T4" fmla="*/ 2147483647 w 192"/>
                  <a:gd name="T5" fmla="*/ 0 h 960"/>
                  <a:gd name="T6" fmla="*/ 0 60000 65536"/>
                  <a:gd name="T7" fmla="*/ 0 60000 65536"/>
                  <a:gd name="T8" fmla="*/ 0 60000 65536"/>
                  <a:gd name="T9" fmla="*/ 0 w 192"/>
                  <a:gd name="T10" fmla="*/ 0 h 960"/>
                  <a:gd name="T11" fmla="*/ 192 w 192"/>
                  <a:gd name="T12" fmla="*/ 960 h 96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2" h="960">
                    <a:moveTo>
                      <a:pt x="0" y="960"/>
                    </a:moveTo>
                    <a:lnTo>
                      <a:pt x="0" y="0"/>
                    </a:lnTo>
                    <a:lnTo>
                      <a:pt x="192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46" name="Line 42"/>
              <p:cNvSpPr>
                <a:spLocks noChangeShapeType="1"/>
              </p:cNvSpPr>
              <p:nvPr/>
            </p:nvSpPr>
            <p:spPr bwMode="auto">
              <a:xfrm>
                <a:off x="4445000" y="3756100"/>
                <a:ext cx="838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47" name="Line 43"/>
              <p:cNvSpPr>
                <a:spLocks noChangeShapeType="1"/>
              </p:cNvSpPr>
              <p:nvPr/>
            </p:nvSpPr>
            <p:spPr bwMode="auto">
              <a:xfrm>
                <a:off x="1092200" y="3451300"/>
                <a:ext cx="457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48" name="Line 44"/>
              <p:cNvSpPr>
                <a:spLocks noChangeShapeType="1"/>
              </p:cNvSpPr>
              <p:nvPr/>
            </p:nvSpPr>
            <p:spPr bwMode="auto">
              <a:xfrm>
                <a:off x="1549400" y="2689300"/>
                <a:ext cx="2286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49" name="Freeform 45"/>
              <p:cNvSpPr>
                <a:spLocks/>
              </p:cNvSpPr>
              <p:nvPr/>
            </p:nvSpPr>
            <p:spPr bwMode="auto">
              <a:xfrm>
                <a:off x="1244600" y="2079700"/>
                <a:ext cx="533400" cy="1371600"/>
              </a:xfrm>
              <a:custGeom>
                <a:avLst/>
                <a:gdLst>
                  <a:gd name="T0" fmla="*/ 0 w 336"/>
                  <a:gd name="T1" fmla="*/ 2147483647 h 864"/>
                  <a:gd name="T2" fmla="*/ 0 w 336"/>
                  <a:gd name="T3" fmla="*/ 0 h 864"/>
                  <a:gd name="T4" fmla="*/ 2147483647 w 336"/>
                  <a:gd name="T5" fmla="*/ 0 h 864"/>
                  <a:gd name="T6" fmla="*/ 0 60000 65536"/>
                  <a:gd name="T7" fmla="*/ 0 60000 65536"/>
                  <a:gd name="T8" fmla="*/ 0 60000 65536"/>
                  <a:gd name="T9" fmla="*/ 0 w 336"/>
                  <a:gd name="T10" fmla="*/ 0 h 864"/>
                  <a:gd name="T11" fmla="*/ 336 w 336"/>
                  <a:gd name="T12" fmla="*/ 864 h 86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36" h="864">
                    <a:moveTo>
                      <a:pt x="0" y="864"/>
                    </a:moveTo>
                    <a:lnTo>
                      <a:pt x="0" y="0"/>
                    </a:lnTo>
                    <a:lnTo>
                      <a:pt x="336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0" name="Freeform 46"/>
              <p:cNvSpPr>
                <a:spLocks/>
              </p:cNvSpPr>
              <p:nvPr/>
            </p:nvSpPr>
            <p:spPr bwMode="auto">
              <a:xfrm>
                <a:off x="6716713" y="3527500"/>
                <a:ext cx="1614487" cy="1143000"/>
              </a:xfrm>
              <a:custGeom>
                <a:avLst/>
                <a:gdLst>
                  <a:gd name="T0" fmla="*/ 0 w 1008"/>
                  <a:gd name="T1" fmla="*/ 0 h 720"/>
                  <a:gd name="T2" fmla="*/ 0 w 1008"/>
                  <a:gd name="T3" fmla="*/ 2147483647 h 720"/>
                  <a:gd name="T4" fmla="*/ 2147483647 w 1008"/>
                  <a:gd name="T5" fmla="*/ 2147483647 h 720"/>
                  <a:gd name="T6" fmla="*/ 2147483647 w 1008"/>
                  <a:gd name="T7" fmla="*/ 2147483647 h 720"/>
                  <a:gd name="T8" fmla="*/ 2147483647 w 1008"/>
                  <a:gd name="T9" fmla="*/ 2147483647 h 7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08"/>
                  <a:gd name="T16" fmla="*/ 0 h 720"/>
                  <a:gd name="T17" fmla="*/ 1008 w 1008"/>
                  <a:gd name="T18" fmla="*/ 720 h 7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08" h="720">
                    <a:moveTo>
                      <a:pt x="0" y="0"/>
                    </a:moveTo>
                    <a:lnTo>
                      <a:pt x="0" y="720"/>
                    </a:lnTo>
                    <a:lnTo>
                      <a:pt x="864" y="720"/>
                    </a:lnTo>
                    <a:lnTo>
                      <a:pt x="864" y="480"/>
                    </a:lnTo>
                    <a:lnTo>
                      <a:pt x="1008" y="48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1" name="Freeform 47"/>
              <p:cNvSpPr>
                <a:spLocks/>
              </p:cNvSpPr>
              <p:nvPr/>
            </p:nvSpPr>
            <p:spPr bwMode="auto">
              <a:xfrm>
                <a:off x="3454400" y="3832300"/>
                <a:ext cx="5334000" cy="1828800"/>
              </a:xfrm>
              <a:custGeom>
                <a:avLst/>
                <a:gdLst>
                  <a:gd name="T0" fmla="*/ 2147483647 w 3312"/>
                  <a:gd name="T1" fmla="*/ 2147483647 h 768"/>
                  <a:gd name="T2" fmla="*/ 2147483647 w 3312"/>
                  <a:gd name="T3" fmla="*/ 2147483647 h 768"/>
                  <a:gd name="T4" fmla="*/ 2147483647 w 3312"/>
                  <a:gd name="T5" fmla="*/ 2147483647 h 768"/>
                  <a:gd name="T6" fmla="*/ 0 w 3312"/>
                  <a:gd name="T7" fmla="*/ 2147483647 h 768"/>
                  <a:gd name="T8" fmla="*/ 0 w 3312"/>
                  <a:gd name="T9" fmla="*/ 0 h 768"/>
                  <a:gd name="T10" fmla="*/ 2147483647 w 3312"/>
                  <a:gd name="T11" fmla="*/ 0 h 768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12"/>
                  <a:gd name="T19" fmla="*/ 0 h 768"/>
                  <a:gd name="T20" fmla="*/ 3312 w 3312"/>
                  <a:gd name="T21" fmla="*/ 768 h 768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12" h="768">
                    <a:moveTo>
                      <a:pt x="3168" y="96"/>
                    </a:moveTo>
                    <a:lnTo>
                      <a:pt x="3312" y="96"/>
                    </a:lnTo>
                    <a:lnTo>
                      <a:pt x="3312" y="768"/>
                    </a:lnTo>
                    <a:lnTo>
                      <a:pt x="0" y="768"/>
                    </a:lnTo>
                    <a:lnTo>
                      <a:pt x="0" y="0"/>
                    </a:lnTo>
                    <a:lnTo>
                      <a:pt x="24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2" name="Freeform 48"/>
              <p:cNvSpPr>
                <a:spLocks/>
              </p:cNvSpPr>
              <p:nvPr/>
            </p:nvSpPr>
            <p:spPr bwMode="auto">
              <a:xfrm>
                <a:off x="4978400" y="3756100"/>
                <a:ext cx="2133600" cy="533400"/>
              </a:xfrm>
              <a:custGeom>
                <a:avLst/>
                <a:gdLst>
                  <a:gd name="T0" fmla="*/ 0 w 1344"/>
                  <a:gd name="T1" fmla="*/ 0 h 336"/>
                  <a:gd name="T2" fmla="*/ 0 w 1344"/>
                  <a:gd name="T3" fmla="*/ 2147483647 h 336"/>
                  <a:gd name="T4" fmla="*/ 2147483647 w 1344"/>
                  <a:gd name="T5" fmla="*/ 2147483647 h 336"/>
                  <a:gd name="T6" fmla="*/ 0 60000 65536"/>
                  <a:gd name="T7" fmla="*/ 0 60000 65536"/>
                  <a:gd name="T8" fmla="*/ 0 60000 65536"/>
                  <a:gd name="T9" fmla="*/ 0 w 1344"/>
                  <a:gd name="T10" fmla="*/ 0 h 336"/>
                  <a:gd name="T11" fmla="*/ 1344 w 1344"/>
                  <a:gd name="T12" fmla="*/ 336 h 3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44" h="336">
                    <a:moveTo>
                      <a:pt x="0" y="0"/>
                    </a:moveTo>
                    <a:lnTo>
                      <a:pt x="0" y="336"/>
                    </a:lnTo>
                    <a:lnTo>
                      <a:pt x="1344" y="336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3" name="Freeform 49"/>
              <p:cNvSpPr>
                <a:spLocks/>
              </p:cNvSpPr>
              <p:nvPr/>
            </p:nvSpPr>
            <p:spPr bwMode="auto">
              <a:xfrm>
                <a:off x="3302000" y="3603700"/>
                <a:ext cx="5257800" cy="1828800"/>
              </a:xfrm>
              <a:custGeom>
                <a:avLst/>
                <a:gdLst>
                  <a:gd name="T0" fmla="*/ 2147483647 w 3312"/>
                  <a:gd name="T1" fmla="*/ 2147483647 h 1200"/>
                  <a:gd name="T2" fmla="*/ 2147483647 w 3312"/>
                  <a:gd name="T3" fmla="*/ 2147483647 h 1200"/>
                  <a:gd name="T4" fmla="*/ 2147483647 w 3312"/>
                  <a:gd name="T5" fmla="*/ 2147483647 h 1200"/>
                  <a:gd name="T6" fmla="*/ 0 w 3312"/>
                  <a:gd name="T7" fmla="*/ 2147483647 h 1200"/>
                  <a:gd name="T8" fmla="*/ 0 w 3312"/>
                  <a:gd name="T9" fmla="*/ 0 h 1200"/>
                  <a:gd name="T10" fmla="*/ 2147483647 w 3312"/>
                  <a:gd name="T11" fmla="*/ 0 h 12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312"/>
                  <a:gd name="T19" fmla="*/ 0 h 1200"/>
                  <a:gd name="T20" fmla="*/ 3312 w 3312"/>
                  <a:gd name="T21" fmla="*/ 1200 h 12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312" h="1200">
                    <a:moveTo>
                      <a:pt x="3024" y="960"/>
                    </a:moveTo>
                    <a:lnTo>
                      <a:pt x="3312" y="960"/>
                    </a:lnTo>
                    <a:lnTo>
                      <a:pt x="3312" y="1200"/>
                    </a:lnTo>
                    <a:lnTo>
                      <a:pt x="0" y="1200"/>
                    </a:lnTo>
                    <a:lnTo>
                      <a:pt x="0" y="0"/>
                    </a:lnTo>
                    <a:lnTo>
                      <a:pt x="336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grpSp>
            <p:nvGrpSpPr>
              <p:cNvPr id="154" name="Group 50"/>
              <p:cNvGrpSpPr>
                <a:grpSpLocks/>
              </p:cNvGrpSpPr>
              <p:nvPr/>
            </p:nvGrpSpPr>
            <p:grpSpPr bwMode="auto">
              <a:xfrm>
                <a:off x="2616200" y="1698700"/>
                <a:ext cx="5487988" cy="3643313"/>
                <a:chOff x="1631" y="1405"/>
                <a:chExt cx="3457" cy="2295"/>
              </a:xfrm>
            </p:grpSpPr>
            <p:grpSp>
              <p:nvGrpSpPr>
                <p:cNvPr id="193" name="Group 51"/>
                <p:cNvGrpSpPr>
                  <a:grpSpLocks/>
                </p:cNvGrpSpPr>
                <p:nvPr/>
              </p:nvGrpSpPr>
              <p:grpSpPr bwMode="auto">
                <a:xfrm>
                  <a:off x="1631" y="1405"/>
                  <a:ext cx="192" cy="2295"/>
                  <a:chOff x="1486" y="1488"/>
                  <a:chExt cx="192" cy="2295"/>
                </a:xfrm>
              </p:grpSpPr>
              <p:sp>
                <p:nvSpPr>
                  <p:cNvPr id="203" name="Rectangle 52"/>
                  <p:cNvSpPr>
                    <a:spLocks noChangeArrowheads="1"/>
                  </p:cNvSpPr>
                  <p:nvPr/>
                </p:nvSpPr>
                <p:spPr bwMode="auto">
                  <a:xfrm>
                    <a:off x="1486" y="1488"/>
                    <a:ext cx="192" cy="2295"/>
                  </a:xfrm>
                  <a:prstGeom prst="rect">
                    <a:avLst/>
                  </a:prstGeom>
                  <a:solidFill>
                    <a:srgbClr val="07F707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vert="eaVert" wrap="none" anchor="ctr"/>
                  <a:lstStyle/>
                  <a:p>
                    <a:pPr algn="ctr"/>
                    <a:r>
                      <a:rPr lang="en-US" sz="1200">
                        <a:solidFill>
                          <a:schemeClr val="tx1"/>
                        </a:solidFill>
                      </a:rPr>
                      <a:t>IF/ID</a:t>
                    </a:r>
                  </a:p>
                </p:txBody>
              </p:sp>
              <p:sp>
                <p:nvSpPr>
                  <p:cNvPr id="204" name="AutoShape 53"/>
                  <p:cNvSpPr>
                    <a:spLocks noChangeArrowheads="1"/>
                  </p:cNvSpPr>
                  <p:nvPr/>
                </p:nvSpPr>
                <p:spPr bwMode="auto">
                  <a:xfrm>
                    <a:off x="1486" y="3591"/>
                    <a:ext cx="192" cy="192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194" name="Group 54"/>
                <p:cNvGrpSpPr>
                  <a:grpSpLocks/>
                </p:cNvGrpSpPr>
                <p:nvPr/>
              </p:nvGrpSpPr>
              <p:grpSpPr bwMode="auto">
                <a:xfrm>
                  <a:off x="2832" y="1405"/>
                  <a:ext cx="193" cy="2295"/>
                  <a:chOff x="2740" y="1436"/>
                  <a:chExt cx="193" cy="2295"/>
                </a:xfrm>
              </p:grpSpPr>
              <p:sp>
                <p:nvSpPr>
                  <p:cNvPr id="201" name="Rectangle 55"/>
                  <p:cNvSpPr>
                    <a:spLocks noChangeArrowheads="1"/>
                  </p:cNvSpPr>
                  <p:nvPr/>
                </p:nvSpPr>
                <p:spPr bwMode="auto">
                  <a:xfrm>
                    <a:off x="2741" y="1436"/>
                    <a:ext cx="192" cy="2295"/>
                  </a:xfrm>
                  <a:prstGeom prst="rect">
                    <a:avLst/>
                  </a:prstGeom>
                  <a:solidFill>
                    <a:srgbClr val="07F707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vert="eaVert" wrap="none" anchor="ctr"/>
                  <a:lstStyle/>
                  <a:p>
                    <a:pPr algn="ctr"/>
                    <a:r>
                      <a:rPr lang="en-US" sz="1200">
                        <a:solidFill>
                          <a:schemeClr val="tx1"/>
                        </a:solidFill>
                      </a:rPr>
                      <a:t>ID/EX</a:t>
                    </a:r>
                  </a:p>
                </p:txBody>
              </p:sp>
              <p:sp>
                <p:nvSpPr>
                  <p:cNvPr id="202" name="AutoShape 56"/>
                  <p:cNvSpPr>
                    <a:spLocks noChangeArrowheads="1"/>
                  </p:cNvSpPr>
                  <p:nvPr/>
                </p:nvSpPr>
                <p:spPr bwMode="auto">
                  <a:xfrm>
                    <a:off x="2740" y="3533"/>
                    <a:ext cx="192" cy="192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195" name="Group 57"/>
                <p:cNvGrpSpPr>
                  <a:grpSpLocks/>
                </p:cNvGrpSpPr>
                <p:nvPr/>
              </p:nvGrpSpPr>
              <p:grpSpPr bwMode="auto">
                <a:xfrm>
                  <a:off x="4896" y="1405"/>
                  <a:ext cx="192" cy="2295"/>
                  <a:chOff x="4972" y="1431"/>
                  <a:chExt cx="192" cy="2295"/>
                </a:xfrm>
              </p:grpSpPr>
              <p:sp>
                <p:nvSpPr>
                  <p:cNvPr id="199" name="Rectangle 58"/>
                  <p:cNvSpPr>
                    <a:spLocks noChangeArrowheads="1"/>
                  </p:cNvSpPr>
                  <p:nvPr/>
                </p:nvSpPr>
                <p:spPr bwMode="auto">
                  <a:xfrm>
                    <a:off x="4972" y="1431"/>
                    <a:ext cx="192" cy="2295"/>
                  </a:xfrm>
                  <a:prstGeom prst="rect">
                    <a:avLst/>
                  </a:prstGeom>
                  <a:solidFill>
                    <a:srgbClr val="07F707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vert="eaVert" wrap="none" anchor="ctr"/>
                  <a:lstStyle/>
                  <a:p>
                    <a:pPr algn="ctr"/>
                    <a:r>
                      <a:rPr lang="en-US" sz="1200">
                        <a:solidFill>
                          <a:schemeClr val="tx1"/>
                        </a:solidFill>
                      </a:rPr>
                      <a:t>MEM/WB</a:t>
                    </a:r>
                  </a:p>
                </p:txBody>
              </p:sp>
              <p:sp>
                <p:nvSpPr>
                  <p:cNvPr id="200" name="AutoShape 59"/>
                  <p:cNvSpPr>
                    <a:spLocks noChangeArrowheads="1"/>
                  </p:cNvSpPr>
                  <p:nvPr/>
                </p:nvSpPr>
                <p:spPr bwMode="auto">
                  <a:xfrm>
                    <a:off x="4972" y="3534"/>
                    <a:ext cx="192" cy="192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200"/>
                  </a:p>
                </p:txBody>
              </p:sp>
            </p:grpSp>
            <p:grpSp>
              <p:nvGrpSpPr>
                <p:cNvPr id="196" name="Group 60"/>
                <p:cNvGrpSpPr>
                  <a:grpSpLocks/>
                </p:cNvGrpSpPr>
                <p:nvPr/>
              </p:nvGrpSpPr>
              <p:grpSpPr bwMode="auto">
                <a:xfrm>
                  <a:off x="3966" y="1405"/>
                  <a:ext cx="192" cy="2295"/>
                  <a:chOff x="3920" y="1447"/>
                  <a:chExt cx="192" cy="2295"/>
                </a:xfrm>
              </p:grpSpPr>
              <p:sp>
                <p:nvSpPr>
                  <p:cNvPr id="197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3920" y="1447"/>
                    <a:ext cx="192" cy="2295"/>
                  </a:xfrm>
                  <a:prstGeom prst="rect">
                    <a:avLst/>
                  </a:prstGeom>
                  <a:solidFill>
                    <a:srgbClr val="07F707"/>
                  </a:solidFill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</p:spPr>
                <p:txBody>
                  <a:bodyPr vert="eaVert" wrap="none" anchor="ctr"/>
                  <a:lstStyle/>
                  <a:p>
                    <a:pPr algn="ctr"/>
                    <a:r>
                      <a:rPr lang="en-US" sz="1200">
                        <a:solidFill>
                          <a:schemeClr val="tx1"/>
                        </a:solidFill>
                      </a:rPr>
                      <a:t>EX/MEM</a:t>
                    </a:r>
                  </a:p>
                </p:txBody>
              </p:sp>
              <p:sp>
                <p:nvSpPr>
                  <p:cNvPr id="198" name="AutoShape 62"/>
                  <p:cNvSpPr>
                    <a:spLocks noChangeArrowheads="1"/>
                  </p:cNvSpPr>
                  <p:nvPr/>
                </p:nvSpPr>
                <p:spPr bwMode="auto">
                  <a:xfrm>
                    <a:off x="3920" y="3544"/>
                    <a:ext cx="192" cy="192"/>
                  </a:xfrm>
                  <a:prstGeom prst="triangle">
                    <a:avLst>
                      <a:gd name="adj" fmla="val 50000"/>
                    </a:avLst>
                  </a:prstGeom>
                  <a:noFill/>
                  <a:ln w="28575">
                    <a:solidFill>
                      <a:schemeClr val="tx1"/>
                    </a:solidFill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wrap="none" anchor="ctr"/>
                  <a:lstStyle/>
                  <a:p>
                    <a:endParaRPr lang="en-US" sz="1200"/>
                  </a:p>
                </p:txBody>
              </p:sp>
            </p:grpSp>
          </p:grpSp>
          <p:sp>
            <p:nvSpPr>
              <p:cNvPr id="155" name="Line 63"/>
              <p:cNvSpPr>
                <a:spLocks noChangeShapeType="1"/>
              </p:cNvSpPr>
              <p:nvPr/>
            </p:nvSpPr>
            <p:spPr bwMode="auto">
              <a:xfrm>
                <a:off x="4292600" y="4670500"/>
                <a:ext cx="228600" cy="1588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6" name="Freeform 64"/>
              <p:cNvSpPr>
                <a:spLocks/>
              </p:cNvSpPr>
              <p:nvPr/>
            </p:nvSpPr>
            <p:spPr bwMode="auto">
              <a:xfrm>
                <a:off x="4826000" y="3984700"/>
                <a:ext cx="457200" cy="685800"/>
              </a:xfrm>
              <a:custGeom>
                <a:avLst/>
                <a:gdLst>
                  <a:gd name="T0" fmla="*/ 0 w 336"/>
                  <a:gd name="T1" fmla="*/ 2147483647 h 432"/>
                  <a:gd name="T2" fmla="*/ 2147483647 w 336"/>
                  <a:gd name="T3" fmla="*/ 2147483647 h 432"/>
                  <a:gd name="T4" fmla="*/ 2147483647 w 336"/>
                  <a:gd name="T5" fmla="*/ 0 h 432"/>
                  <a:gd name="T6" fmla="*/ 2147483647 w 336"/>
                  <a:gd name="T7" fmla="*/ 0 h 43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36"/>
                  <a:gd name="T13" fmla="*/ 0 h 432"/>
                  <a:gd name="T14" fmla="*/ 336 w 336"/>
                  <a:gd name="T15" fmla="*/ 432 h 43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36" h="432">
                    <a:moveTo>
                      <a:pt x="0" y="432"/>
                    </a:moveTo>
                    <a:lnTo>
                      <a:pt x="192" y="432"/>
                    </a:lnTo>
                    <a:lnTo>
                      <a:pt x="192" y="0"/>
                    </a:lnTo>
                    <a:lnTo>
                      <a:pt x="336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7" name="Line 65"/>
              <p:cNvSpPr>
                <a:spLocks noChangeShapeType="1"/>
              </p:cNvSpPr>
              <p:nvPr/>
            </p:nvSpPr>
            <p:spPr bwMode="auto">
              <a:xfrm>
                <a:off x="2921000" y="1851100"/>
                <a:ext cx="16002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8" name="Freeform 66"/>
              <p:cNvSpPr>
                <a:spLocks/>
              </p:cNvSpPr>
              <p:nvPr/>
            </p:nvSpPr>
            <p:spPr bwMode="auto">
              <a:xfrm>
                <a:off x="3149600" y="4670500"/>
                <a:ext cx="1371600" cy="381000"/>
              </a:xfrm>
              <a:custGeom>
                <a:avLst/>
                <a:gdLst>
                  <a:gd name="T0" fmla="*/ 0 w 864"/>
                  <a:gd name="T1" fmla="*/ 0 h 288"/>
                  <a:gd name="T2" fmla="*/ 0 w 864"/>
                  <a:gd name="T3" fmla="*/ 2147483647 h 288"/>
                  <a:gd name="T4" fmla="*/ 2147483647 w 864"/>
                  <a:gd name="T5" fmla="*/ 2147483647 h 288"/>
                  <a:gd name="T6" fmla="*/ 0 60000 65536"/>
                  <a:gd name="T7" fmla="*/ 0 60000 65536"/>
                  <a:gd name="T8" fmla="*/ 0 60000 65536"/>
                  <a:gd name="T9" fmla="*/ 0 w 864"/>
                  <a:gd name="T10" fmla="*/ 0 h 288"/>
                  <a:gd name="T11" fmla="*/ 864 w 864"/>
                  <a:gd name="T12" fmla="*/ 288 h 28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864" h="288">
                    <a:moveTo>
                      <a:pt x="0" y="0"/>
                    </a:moveTo>
                    <a:lnTo>
                      <a:pt x="0" y="288"/>
                    </a:lnTo>
                    <a:lnTo>
                      <a:pt x="864" y="288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59" name="Line 67"/>
              <p:cNvSpPr>
                <a:spLocks noChangeShapeType="1"/>
              </p:cNvSpPr>
              <p:nvPr/>
            </p:nvSpPr>
            <p:spPr bwMode="auto">
              <a:xfrm>
                <a:off x="4826000" y="5051500"/>
                <a:ext cx="1447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0" name="Line 68"/>
              <p:cNvSpPr>
                <a:spLocks noChangeShapeType="1"/>
              </p:cNvSpPr>
              <p:nvPr/>
            </p:nvSpPr>
            <p:spPr bwMode="auto">
              <a:xfrm>
                <a:off x="6654800" y="5051500"/>
                <a:ext cx="11430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1" name="Freeform 69"/>
              <p:cNvSpPr>
                <a:spLocks/>
              </p:cNvSpPr>
              <p:nvPr/>
            </p:nvSpPr>
            <p:spPr bwMode="auto">
              <a:xfrm>
                <a:off x="2159000" y="1851100"/>
                <a:ext cx="457200" cy="533400"/>
              </a:xfrm>
              <a:custGeom>
                <a:avLst/>
                <a:gdLst>
                  <a:gd name="T0" fmla="*/ 0 w 240"/>
                  <a:gd name="T1" fmla="*/ 2147483647 h 336"/>
                  <a:gd name="T2" fmla="*/ 2147483647 w 240"/>
                  <a:gd name="T3" fmla="*/ 2147483647 h 336"/>
                  <a:gd name="T4" fmla="*/ 2147483647 w 240"/>
                  <a:gd name="T5" fmla="*/ 0 h 336"/>
                  <a:gd name="T6" fmla="*/ 2147483647 w 240"/>
                  <a:gd name="T7" fmla="*/ 0 h 33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40"/>
                  <a:gd name="T13" fmla="*/ 0 h 336"/>
                  <a:gd name="T14" fmla="*/ 240 w 240"/>
                  <a:gd name="T15" fmla="*/ 336 h 3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40" h="336">
                    <a:moveTo>
                      <a:pt x="0" y="336"/>
                    </a:moveTo>
                    <a:lnTo>
                      <a:pt x="144" y="336"/>
                    </a:lnTo>
                    <a:lnTo>
                      <a:pt x="144" y="0"/>
                    </a:lnTo>
                    <a:lnTo>
                      <a:pt x="240" y="0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grpSp>
            <p:nvGrpSpPr>
              <p:cNvPr id="162" name="Group 70"/>
              <p:cNvGrpSpPr>
                <a:grpSpLocks/>
              </p:cNvGrpSpPr>
              <p:nvPr/>
            </p:nvGrpSpPr>
            <p:grpSpPr bwMode="auto">
              <a:xfrm>
                <a:off x="1338263" y="1868564"/>
                <a:ext cx="914400" cy="1189038"/>
                <a:chOff x="827" y="1403"/>
                <a:chExt cx="576" cy="749"/>
              </a:xfrm>
            </p:grpSpPr>
            <p:sp>
              <p:nvSpPr>
                <p:cNvPr id="188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827" y="1721"/>
                  <a:ext cx="192" cy="43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>
                  <a:spAutoFit/>
                </a:bodyPr>
                <a:lstStyle>
                  <a:lvl1pPr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600">
                      <a:solidFill>
                        <a:schemeClr val="tx1"/>
                      </a:solidFill>
                      <a:latin typeface="+mn-lt"/>
                    </a:rPr>
                    <a:t>4</a:t>
                  </a:r>
                </a:p>
              </p:txBody>
            </p:sp>
            <p:sp>
              <p:nvSpPr>
                <p:cNvPr id="189" name="AutoShape 72"/>
                <p:cNvSpPr>
                  <a:spLocks noChangeAspect="1" noChangeArrowheads="1"/>
                </p:cNvSpPr>
                <p:nvPr/>
              </p:nvSpPr>
              <p:spPr bwMode="auto">
                <a:xfrm rot="-5400000">
                  <a:off x="965" y="1592"/>
                  <a:ext cx="576" cy="30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0 w 21600"/>
                    <a:gd name="T13" fmla="*/ 4521 h 21600"/>
                    <a:gd name="T14" fmla="*/ 17100 w 21600"/>
                    <a:gd name="T15" fmla="*/ 17079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7F707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/>
                <a:p>
                  <a:endParaRPr lang="en-US" sz="1200"/>
                </a:p>
              </p:txBody>
            </p:sp>
            <p:sp>
              <p:nvSpPr>
                <p:cNvPr id="190" name="AutoShape 73"/>
                <p:cNvSpPr>
                  <a:spLocks noChangeAspect="1" noChangeArrowheads="1"/>
                </p:cNvSpPr>
                <p:nvPr/>
              </p:nvSpPr>
              <p:spPr bwMode="auto">
                <a:xfrm rot="5400000">
                  <a:off x="1071" y="1644"/>
                  <a:ext cx="174" cy="145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200"/>
                </a:p>
              </p:txBody>
            </p:sp>
            <p:sp>
              <p:nvSpPr>
                <p:cNvPr id="191" name="Text Box 74"/>
                <p:cNvSpPr txBox="1">
                  <a:spLocks noChangeAspect="1" noChangeArrowheads="1"/>
                </p:cNvSpPr>
                <p:nvPr/>
              </p:nvSpPr>
              <p:spPr bwMode="auto">
                <a:xfrm rot="5400000">
                  <a:off x="916" y="1655"/>
                  <a:ext cx="688" cy="1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2857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>
                  <a:spAutoFit/>
                </a:bodyPr>
                <a:lstStyle>
                  <a:lvl1pPr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accent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ctr"/>
                  <a:r>
                    <a:rPr lang="en-US" sz="1100">
                      <a:solidFill>
                        <a:schemeClr val="tx1"/>
                      </a:solidFill>
                      <a:latin typeface="+mn-lt"/>
                    </a:rPr>
                    <a:t>Adder</a:t>
                  </a:r>
                  <a:endParaRPr lang="en-US" sz="700">
                    <a:solidFill>
                      <a:schemeClr val="tx1"/>
                    </a:solidFill>
                    <a:latin typeface="+mn-lt"/>
                  </a:endParaRPr>
                </a:p>
              </p:txBody>
            </p:sp>
            <p:sp>
              <p:nvSpPr>
                <p:cNvPr id="192" name="Freeform 75"/>
                <p:cNvSpPr>
                  <a:spLocks noChangeAspect="1"/>
                </p:cNvSpPr>
                <p:nvPr/>
              </p:nvSpPr>
              <p:spPr bwMode="auto">
                <a:xfrm rot="5400000">
                  <a:off x="1076" y="1652"/>
                  <a:ext cx="173" cy="130"/>
                </a:xfrm>
                <a:custGeom>
                  <a:avLst/>
                  <a:gdLst>
                    <a:gd name="T0" fmla="*/ 0 w 384"/>
                    <a:gd name="T1" fmla="*/ 0 h 288"/>
                    <a:gd name="T2" fmla="*/ 0 w 384"/>
                    <a:gd name="T3" fmla="*/ 0 h 288"/>
                    <a:gd name="T4" fmla="*/ 0 w 384"/>
                    <a:gd name="T5" fmla="*/ 0 h 288"/>
                    <a:gd name="T6" fmla="*/ 0 60000 65536"/>
                    <a:gd name="T7" fmla="*/ 0 60000 65536"/>
                    <a:gd name="T8" fmla="*/ 0 60000 65536"/>
                    <a:gd name="T9" fmla="*/ 0 w 384"/>
                    <a:gd name="T10" fmla="*/ 0 h 288"/>
                    <a:gd name="T11" fmla="*/ 384 w 384"/>
                    <a:gd name="T12" fmla="*/ 288 h 288"/>
                  </a:gdLst>
                  <a:ahLst/>
                  <a:cxnLst>
                    <a:cxn ang="T6">
                      <a:pos x="T0" y="T1"/>
                    </a:cxn>
                    <a:cxn ang="T7">
                      <a:pos x="T2" y="T3"/>
                    </a:cxn>
                    <a:cxn ang="T8">
                      <a:pos x="T4" y="T5"/>
                    </a:cxn>
                  </a:cxnLst>
                  <a:rect l="T9" t="T10" r="T11" b="T12"/>
                  <a:pathLst>
                    <a:path w="384" h="288">
                      <a:moveTo>
                        <a:pt x="0" y="288"/>
                      </a:moveTo>
                      <a:lnTo>
                        <a:pt x="192" y="0"/>
                      </a:lnTo>
                      <a:lnTo>
                        <a:pt x="384" y="288"/>
                      </a:lnTo>
                    </a:path>
                  </a:pathLst>
                </a:custGeom>
                <a:solidFill>
                  <a:schemeClr val="bg1"/>
                </a:solidFill>
                <a:ln w="2857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1200"/>
                </a:p>
              </p:txBody>
            </p:sp>
          </p:grpSp>
          <p:sp>
            <p:nvSpPr>
              <p:cNvPr id="163" name="Line 76"/>
              <p:cNvSpPr>
                <a:spLocks noChangeShapeType="1"/>
              </p:cNvSpPr>
              <p:nvPr/>
            </p:nvSpPr>
            <p:spPr bwMode="auto">
              <a:xfrm>
                <a:off x="4826000" y="1851100"/>
                <a:ext cx="14478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4" name="Line 77"/>
              <p:cNvSpPr>
                <a:spLocks noChangeShapeType="1"/>
              </p:cNvSpPr>
              <p:nvPr/>
            </p:nvSpPr>
            <p:spPr bwMode="auto">
              <a:xfrm>
                <a:off x="6654800" y="1851100"/>
                <a:ext cx="381000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5" name="Freeform 78"/>
              <p:cNvSpPr>
                <a:spLocks/>
              </p:cNvSpPr>
              <p:nvPr/>
            </p:nvSpPr>
            <p:spPr bwMode="auto">
              <a:xfrm>
                <a:off x="5054600" y="1851100"/>
                <a:ext cx="228600" cy="1219200"/>
              </a:xfrm>
              <a:custGeom>
                <a:avLst/>
                <a:gdLst>
                  <a:gd name="T0" fmla="*/ 0 w 96"/>
                  <a:gd name="T1" fmla="*/ 0 h 768"/>
                  <a:gd name="T2" fmla="*/ 0 w 96"/>
                  <a:gd name="T3" fmla="*/ 2147483647 h 768"/>
                  <a:gd name="T4" fmla="*/ 2147483647 w 96"/>
                  <a:gd name="T5" fmla="*/ 2147483647 h 768"/>
                  <a:gd name="T6" fmla="*/ 0 60000 65536"/>
                  <a:gd name="T7" fmla="*/ 0 60000 65536"/>
                  <a:gd name="T8" fmla="*/ 0 60000 65536"/>
                  <a:gd name="T9" fmla="*/ 0 w 96"/>
                  <a:gd name="T10" fmla="*/ 0 h 768"/>
                  <a:gd name="T11" fmla="*/ 96 w 96"/>
                  <a:gd name="T12" fmla="*/ 768 h 76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6" h="768">
                    <a:moveTo>
                      <a:pt x="0" y="0"/>
                    </a:moveTo>
                    <a:lnTo>
                      <a:pt x="0" y="768"/>
                    </a:lnTo>
                    <a:lnTo>
                      <a:pt x="96" y="768"/>
                    </a:lnTo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6" name="Text Box 79"/>
              <p:cNvSpPr txBox="1">
                <a:spLocks noChangeArrowheads="1"/>
              </p:cNvSpPr>
              <p:nvPr/>
            </p:nvSpPr>
            <p:spPr bwMode="auto">
              <a:xfrm>
                <a:off x="3104135" y="1693298"/>
                <a:ext cx="998981" cy="528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050" b="0">
                    <a:solidFill>
                      <a:schemeClr val="tx1"/>
                    </a:solidFill>
                    <a:latin typeface="+mn-lt"/>
                  </a:rPr>
                  <a:t>Next SEQ PC</a:t>
                </a:r>
              </a:p>
            </p:txBody>
          </p:sp>
          <p:sp>
            <p:nvSpPr>
              <p:cNvPr id="167" name="Oval 80"/>
              <p:cNvSpPr>
                <a:spLocks noChangeArrowheads="1"/>
              </p:cNvSpPr>
              <p:nvPr/>
            </p:nvSpPr>
            <p:spPr bwMode="auto">
              <a:xfrm>
                <a:off x="6678613" y="3489400"/>
                <a:ext cx="74612" cy="74613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8" name="Oval 81"/>
              <p:cNvSpPr>
                <a:spLocks noChangeArrowheads="1"/>
              </p:cNvSpPr>
              <p:nvPr/>
            </p:nvSpPr>
            <p:spPr bwMode="auto">
              <a:xfrm>
                <a:off x="4940300" y="3722763"/>
                <a:ext cx="74613" cy="74612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69" name="Oval 82"/>
              <p:cNvSpPr>
                <a:spLocks noChangeArrowheads="1"/>
              </p:cNvSpPr>
              <p:nvPr/>
            </p:nvSpPr>
            <p:spPr bwMode="auto">
              <a:xfrm>
                <a:off x="4935538" y="3256038"/>
                <a:ext cx="74612" cy="74612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70" name="Oval 83"/>
              <p:cNvSpPr>
                <a:spLocks noChangeArrowheads="1"/>
              </p:cNvSpPr>
              <p:nvPr/>
            </p:nvSpPr>
            <p:spPr bwMode="auto">
              <a:xfrm>
                <a:off x="3106738" y="3179838"/>
                <a:ext cx="74612" cy="74612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71" name="Oval 84"/>
              <p:cNvSpPr>
                <a:spLocks noChangeArrowheads="1"/>
              </p:cNvSpPr>
              <p:nvPr/>
            </p:nvSpPr>
            <p:spPr bwMode="auto">
              <a:xfrm>
                <a:off x="3125788" y="4613350"/>
                <a:ext cx="74612" cy="74613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72" name="Oval 85"/>
              <p:cNvSpPr>
                <a:spLocks noChangeArrowheads="1"/>
              </p:cNvSpPr>
              <p:nvPr/>
            </p:nvSpPr>
            <p:spPr bwMode="auto">
              <a:xfrm>
                <a:off x="1196975" y="3408438"/>
                <a:ext cx="74613" cy="74612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73" name="Oval 86"/>
              <p:cNvSpPr>
                <a:spLocks noChangeArrowheads="1"/>
              </p:cNvSpPr>
              <p:nvPr/>
            </p:nvSpPr>
            <p:spPr bwMode="auto">
              <a:xfrm>
                <a:off x="3106738" y="4632400"/>
                <a:ext cx="74612" cy="74613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74" name="Oval 87"/>
              <p:cNvSpPr>
                <a:spLocks noChangeArrowheads="1"/>
              </p:cNvSpPr>
              <p:nvPr/>
            </p:nvSpPr>
            <p:spPr bwMode="auto">
              <a:xfrm>
                <a:off x="5018088" y="1814588"/>
                <a:ext cx="74612" cy="74612"/>
              </a:xfrm>
              <a:prstGeom prst="ellipse">
                <a:avLst/>
              </a:prstGeom>
              <a:solidFill>
                <a:schemeClr val="tx1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1200"/>
              </a:p>
            </p:txBody>
          </p:sp>
          <p:sp>
            <p:nvSpPr>
              <p:cNvPr id="175" name="Text Box 88"/>
              <p:cNvSpPr txBox="1">
                <a:spLocks noChangeArrowheads="1"/>
              </p:cNvSpPr>
              <p:nvPr/>
            </p:nvSpPr>
            <p:spPr bwMode="auto">
              <a:xfrm>
                <a:off x="5139310" y="1699647"/>
                <a:ext cx="998981" cy="528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050" b="0">
                    <a:solidFill>
                      <a:schemeClr val="tx1"/>
                    </a:solidFill>
                    <a:latin typeface="+mn-lt"/>
                  </a:rPr>
                  <a:t>Next SEQ PC</a:t>
                </a:r>
              </a:p>
            </p:txBody>
          </p:sp>
          <p:sp>
            <p:nvSpPr>
              <p:cNvPr id="176" name="Text Box 89"/>
              <p:cNvSpPr txBox="1">
                <a:spLocks noChangeArrowheads="1"/>
              </p:cNvSpPr>
              <p:nvPr/>
            </p:nvSpPr>
            <p:spPr bwMode="auto">
              <a:xfrm>
                <a:off x="3849069" y="4946710"/>
                <a:ext cx="382238" cy="5127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000" b="0">
                    <a:solidFill>
                      <a:schemeClr val="tx1"/>
                    </a:solidFill>
                    <a:latin typeface="+mn-lt"/>
                  </a:rPr>
                  <a:t>RD</a:t>
                </a:r>
                <a:endParaRPr lang="en-US" sz="1050" b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77" name="Text Box 90"/>
              <p:cNvSpPr txBox="1">
                <a:spLocks noChangeArrowheads="1"/>
              </p:cNvSpPr>
              <p:nvPr/>
            </p:nvSpPr>
            <p:spPr bwMode="auto">
              <a:xfrm>
                <a:off x="5268294" y="4946710"/>
                <a:ext cx="382238" cy="5127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000" b="0">
                    <a:solidFill>
                      <a:schemeClr val="tx1"/>
                    </a:solidFill>
                    <a:latin typeface="+mn-lt"/>
                  </a:rPr>
                  <a:t>RD</a:t>
                </a:r>
                <a:endParaRPr lang="en-US" sz="1050" b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78" name="Text Box 91"/>
              <p:cNvSpPr txBox="1">
                <a:spLocks noChangeArrowheads="1"/>
              </p:cNvSpPr>
              <p:nvPr/>
            </p:nvSpPr>
            <p:spPr bwMode="auto">
              <a:xfrm>
                <a:off x="6944694" y="4946710"/>
                <a:ext cx="382238" cy="5127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000" b="0">
                    <a:solidFill>
                      <a:schemeClr val="tx1"/>
                    </a:solidFill>
                    <a:latin typeface="+mn-lt"/>
                  </a:rPr>
                  <a:t>RD</a:t>
                </a:r>
                <a:endParaRPr lang="en-US" sz="1050" b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79" name="Text Box 92"/>
              <p:cNvSpPr txBox="1">
                <a:spLocks noChangeArrowheads="1"/>
              </p:cNvSpPr>
              <p:nvPr/>
            </p:nvSpPr>
            <p:spPr bwMode="auto">
              <a:xfrm rot="16200000">
                <a:off x="8225466" y="4653583"/>
                <a:ext cx="1386219" cy="2925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050" b="0">
                    <a:solidFill>
                      <a:schemeClr val="tx1"/>
                    </a:solidFill>
                    <a:latin typeface="+mn-lt"/>
                  </a:rPr>
                  <a:t>WB Data</a:t>
                </a:r>
              </a:p>
            </p:txBody>
          </p:sp>
          <p:sp>
            <p:nvSpPr>
              <p:cNvPr id="180" name="Text Box 94"/>
              <p:cNvSpPr txBox="1">
                <a:spLocks noChangeArrowheads="1"/>
              </p:cNvSpPr>
              <p:nvPr/>
            </p:nvSpPr>
            <p:spPr bwMode="auto">
              <a:xfrm>
                <a:off x="686338" y="1520260"/>
                <a:ext cx="708538" cy="5283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1050" b="0">
                    <a:solidFill>
                      <a:schemeClr val="tx1"/>
                    </a:solidFill>
                    <a:latin typeface="+mn-lt"/>
                  </a:rPr>
                  <a:t>Next PC</a:t>
                </a:r>
              </a:p>
            </p:txBody>
          </p:sp>
          <p:grpSp>
            <p:nvGrpSpPr>
              <p:cNvPr id="181" name="Group 95"/>
              <p:cNvGrpSpPr>
                <a:grpSpLocks/>
              </p:cNvGrpSpPr>
              <p:nvPr/>
            </p:nvGrpSpPr>
            <p:grpSpPr bwMode="auto">
              <a:xfrm>
                <a:off x="774700" y="2841700"/>
                <a:ext cx="304800" cy="1228725"/>
                <a:chOff x="488" y="1914"/>
                <a:chExt cx="192" cy="774"/>
              </a:xfrm>
            </p:grpSpPr>
            <p:sp>
              <p:nvSpPr>
                <p:cNvPr id="186" name="Rectangle 96"/>
                <p:cNvSpPr>
                  <a:spLocks noChangeArrowheads="1"/>
                </p:cNvSpPr>
                <p:nvPr/>
              </p:nvSpPr>
              <p:spPr bwMode="auto">
                <a:xfrm>
                  <a:off x="488" y="1914"/>
                  <a:ext cx="192" cy="768"/>
                </a:xfrm>
                <a:prstGeom prst="rect">
                  <a:avLst/>
                </a:prstGeom>
                <a:solidFill>
                  <a:srgbClr val="07F707"/>
                </a:solidFill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vert="eaVert" wrap="none" anchor="ctr"/>
                <a:lstStyle/>
                <a:p>
                  <a:pPr algn="ctr"/>
                  <a:r>
                    <a:rPr lang="en-US" sz="1200" b="0">
                      <a:solidFill>
                        <a:schemeClr val="tx1"/>
                      </a:solidFill>
                    </a:rPr>
                    <a:t>Address</a:t>
                  </a:r>
                </a:p>
              </p:txBody>
            </p:sp>
            <p:sp>
              <p:nvSpPr>
                <p:cNvPr id="187" name="AutoShape 97"/>
                <p:cNvSpPr>
                  <a:spLocks noChangeArrowheads="1"/>
                </p:cNvSpPr>
                <p:nvPr/>
              </p:nvSpPr>
              <p:spPr bwMode="auto">
                <a:xfrm>
                  <a:off x="496" y="2544"/>
                  <a:ext cx="175" cy="144"/>
                </a:xfrm>
                <a:prstGeom prst="triangle">
                  <a:avLst>
                    <a:gd name="adj" fmla="val 50000"/>
                  </a:avLst>
                </a:prstGeom>
                <a:noFill/>
                <a:ln w="28575">
                  <a:solidFill>
                    <a:schemeClr val="tx1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sz="1200"/>
                </a:p>
              </p:txBody>
            </p:sp>
          </p:grpSp>
          <p:sp>
            <p:nvSpPr>
              <p:cNvPr id="182" name="Text Box 98"/>
              <p:cNvSpPr txBox="1">
                <a:spLocks noChangeArrowheads="1"/>
              </p:cNvSpPr>
              <p:nvPr/>
            </p:nvSpPr>
            <p:spPr bwMode="auto">
              <a:xfrm>
                <a:off x="3302819" y="2619054"/>
                <a:ext cx="357137" cy="4040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00" b="0">
                    <a:solidFill>
                      <a:schemeClr val="tx1"/>
                    </a:solidFill>
                    <a:latin typeface="+mn-lt"/>
                  </a:rPr>
                  <a:t>RS1</a:t>
                </a:r>
                <a:endParaRPr lang="en-US" sz="1050" b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83" name="Text Box 99"/>
              <p:cNvSpPr txBox="1">
                <a:spLocks noChangeArrowheads="1"/>
              </p:cNvSpPr>
              <p:nvPr/>
            </p:nvSpPr>
            <p:spPr bwMode="auto">
              <a:xfrm>
                <a:off x="3313138" y="2923854"/>
                <a:ext cx="357137" cy="4040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00" b="0">
                    <a:solidFill>
                      <a:schemeClr val="tx1"/>
                    </a:solidFill>
                    <a:latin typeface="+mn-lt"/>
                  </a:rPr>
                  <a:t>RS2</a:t>
                </a:r>
                <a:endParaRPr lang="en-US" sz="1050" b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84" name="Text Box 100"/>
              <p:cNvSpPr txBox="1">
                <a:spLocks noChangeArrowheads="1"/>
              </p:cNvSpPr>
              <p:nvPr/>
            </p:nvSpPr>
            <p:spPr bwMode="auto">
              <a:xfrm>
                <a:off x="3445228" y="4584378"/>
                <a:ext cx="392994" cy="4040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sz="700" b="0">
                    <a:solidFill>
                      <a:schemeClr val="tx1"/>
                    </a:solidFill>
                    <a:latin typeface="+mn-lt"/>
                  </a:rPr>
                  <a:t>Imm</a:t>
                </a:r>
                <a:endParaRPr lang="en-US" sz="1050" b="0">
                  <a:solidFill>
                    <a:schemeClr val="tx1"/>
                  </a:solidFill>
                  <a:latin typeface="+mn-lt"/>
                </a:endParaRPr>
              </a:p>
            </p:txBody>
          </p:sp>
          <p:sp>
            <p:nvSpPr>
              <p:cNvPr id="185" name="Oval 101"/>
              <p:cNvSpPr>
                <a:spLocks noChangeArrowheads="1"/>
              </p:cNvSpPr>
              <p:nvPr/>
            </p:nvSpPr>
            <p:spPr bwMode="auto">
              <a:xfrm>
                <a:off x="7035800" y="1722513"/>
                <a:ext cx="209550" cy="552450"/>
              </a:xfrm>
              <a:prstGeom prst="ellipse">
                <a:avLst/>
              </a:prstGeom>
              <a:solidFill>
                <a:srgbClr val="07F707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vert="eaVert" wrap="none" anchor="ctr"/>
              <a:lstStyle/>
              <a:p>
                <a:pPr algn="ctr"/>
                <a:r>
                  <a:rPr lang="en-US" sz="1100" b="0">
                    <a:solidFill>
                      <a:schemeClr val="tx1"/>
                    </a:solidFill>
                  </a:rPr>
                  <a:t>MUX</a:t>
                </a:r>
                <a:endParaRPr lang="en-US" sz="1200" b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2" name="Rectangle 23"/>
            <p:cNvSpPr>
              <a:spLocks noChangeArrowheads="1"/>
            </p:cNvSpPr>
            <p:nvPr/>
          </p:nvSpPr>
          <p:spPr bwMode="auto">
            <a:xfrm>
              <a:off x="6800757" y="5143582"/>
              <a:ext cx="388557" cy="974453"/>
            </a:xfrm>
            <a:prstGeom prst="rect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vert="eaVert" wrap="none" anchor="ctr"/>
            <a:lstStyle/>
            <a:p>
              <a:pPr algn="ctr"/>
              <a:r>
                <a:rPr lang="en-US" sz="1400" b="0" dirty="0">
                  <a:solidFill>
                    <a:schemeClr val="tx1"/>
                  </a:solidFill>
                </a:rPr>
                <a:t>Data</a:t>
              </a:r>
            </a:p>
            <a:p>
              <a:pPr algn="ctr">
                <a:lnSpc>
                  <a:spcPct val="80000"/>
                </a:lnSpc>
              </a:pPr>
              <a:r>
                <a:rPr lang="en-US" sz="1400" b="0" dirty="0">
                  <a:solidFill>
                    <a:schemeClr val="tx1"/>
                  </a:solidFill>
                </a:rPr>
                <a:t>Memory</a:t>
              </a:r>
            </a:p>
          </p:txBody>
        </p:sp>
      </p:grpSp>
      <p:sp>
        <p:nvSpPr>
          <p:cNvPr id="214" name="Rectangle 8"/>
          <p:cNvSpPr>
            <a:spLocks noChangeArrowheads="1"/>
          </p:cNvSpPr>
          <p:nvPr/>
        </p:nvSpPr>
        <p:spPr bwMode="auto">
          <a:xfrm>
            <a:off x="30154" y="2297316"/>
            <a:ext cx="1155446" cy="33598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600" dirty="0"/>
              <a:t>Speculation</a:t>
            </a:r>
          </a:p>
        </p:txBody>
      </p:sp>
      <p:sp>
        <p:nvSpPr>
          <p:cNvPr id="215" name="Rectangle 8"/>
          <p:cNvSpPr>
            <a:spLocks noChangeArrowheads="1"/>
          </p:cNvSpPr>
          <p:nvPr/>
        </p:nvSpPr>
        <p:spPr bwMode="auto">
          <a:xfrm>
            <a:off x="18516" y="2758825"/>
            <a:ext cx="1220270" cy="58221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600" dirty="0"/>
              <a:t>Out of </a:t>
            </a:r>
            <a:r>
              <a:rPr lang="en-US" altLang="zh-CN" sz="1600" dirty="0"/>
              <a:t>order</a:t>
            </a:r>
          </a:p>
          <a:p>
            <a:pPr algn="ctr"/>
            <a:r>
              <a:rPr lang="en-US" sz="1600" dirty="0"/>
              <a:t>execution</a:t>
            </a:r>
          </a:p>
        </p:txBody>
      </p:sp>
      <p:cxnSp>
        <p:nvCxnSpPr>
          <p:cNvPr id="217" name="曲线连接符 216"/>
          <p:cNvCxnSpPr/>
          <p:nvPr/>
        </p:nvCxnSpPr>
        <p:spPr>
          <a:xfrm>
            <a:off x="242996" y="4175332"/>
            <a:ext cx="729762" cy="568092"/>
          </a:xfrm>
          <a:prstGeom prst="curvedConnector3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Rectangle 8"/>
          <p:cNvSpPr>
            <a:spLocks noChangeArrowheads="1"/>
          </p:cNvSpPr>
          <p:nvPr/>
        </p:nvSpPr>
        <p:spPr bwMode="auto">
          <a:xfrm>
            <a:off x="83281" y="4866292"/>
            <a:ext cx="1489447" cy="107465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altLang="zh-CN" sz="1600" dirty="0"/>
              <a:t>Multithreading:</a:t>
            </a:r>
          </a:p>
          <a:p>
            <a:pPr algn="ctr"/>
            <a:r>
              <a:rPr lang="en-US" sz="1600" dirty="0"/>
              <a:t>Coarse-grained,</a:t>
            </a:r>
          </a:p>
          <a:p>
            <a:pPr algn="ctr"/>
            <a:r>
              <a:rPr lang="en-US" sz="1600" dirty="0"/>
              <a:t>Fine-grained,</a:t>
            </a:r>
          </a:p>
          <a:p>
            <a:pPr algn="ctr"/>
            <a:r>
              <a:rPr lang="en-US" sz="1600" dirty="0"/>
              <a:t>SMT</a:t>
            </a:r>
          </a:p>
        </p:txBody>
      </p:sp>
      <p:sp>
        <p:nvSpPr>
          <p:cNvPr id="219" name="Rectangle 19"/>
          <p:cNvSpPr>
            <a:spLocks noChangeArrowheads="1"/>
          </p:cNvSpPr>
          <p:nvPr/>
        </p:nvSpPr>
        <p:spPr bwMode="auto">
          <a:xfrm>
            <a:off x="2611923" y="3989518"/>
            <a:ext cx="347648" cy="2391169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sz="2000" b="0" dirty="0" err="1">
                <a:solidFill>
                  <a:schemeClr val="tx1"/>
                </a:solidFill>
              </a:rPr>
              <a:t>Reg</a:t>
            </a:r>
            <a:r>
              <a:rPr lang="en-US" sz="2000" b="0" dirty="0">
                <a:solidFill>
                  <a:schemeClr val="tx1"/>
                </a:solidFill>
              </a:rPr>
              <a:t> File</a:t>
            </a:r>
          </a:p>
        </p:txBody>
      </p:sp>
      <p:grpSp>
        <p:nvGrpSpPr>
          <p:cNvPr id="220" name="Group 11"/>
          <p:cNvGrpSpPr>
            <a:grpSpLocks/>
          </p:cNvGrpSpPr>
          <p:nvPr/>
        </p:nvGrpSpPr>
        <p:grpSpPr bwMode="auto">
          <a:xfrm>
            <a:off x="6168494" y="3851288"/>
            <a:ext cx="728791" cy="3014879"/>
            <a:chOff x="3360" y="2112"/>
            <a:chExt cx="326" cy="816"/>
          </a:xfrm>
        </p:grpSpPr>
        <p:grpSp>
          <p:nvGrpSpPr>
            <p:cNvPr id="221" name="Group 12"/>
            <p:cNvGrpSpPr>
              <a:grpSpLocks/>
            </p:cNvGrpSpPr>
            <p:nvPr/>
          </p:nvGrpSpPr>
          <p:grpSpPr bwMode="auto">
            <a:xfrm>
              <a:off x="3360" y="2112"/>
              <a:ext cx="326" cy="816"/>
              <a:chOff x="3360" y="2112"/>
              <a:chExt cx="326" cy="816"/>
            </a:xfrm>
          </p:grpSpPr>
          <p:sp>
            <p:nvSpPr>
              <p:cNvPr id="223" name="AutoShape 13"/>
              <p:cNvSpPr>
                <a:spLocks noChangeAspect="1" noChangeArrowheads="1"/>
              </p:cNvSpPr>
              <p:nvPr/>
            </p:nvSpPr>
            <p:spPr bwMode="auto">
              <a:xfrm rot="-5400000">
                <a:off x="3101" y="2386"/>
                <a:ext cx="816" cy="26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0 w 21600"/>
                  <a:gd name="T13" fmla="*/ 4513 h 21600"/>
                  <a:gd name="T14" fmla="*/ 17100 w 21600"/>
                  <a:gd name="T15" fmla="*/ 1708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2857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vert="eaVert" wrap="none" anchor="ctr"/>
              <a:lstStyle/>
              <a:p>
                <a:endParaRPr lang="en-US" sz="2000"/>
              </a:p>
            </p:txBody>
          </p:sp>
          <p:sp>
            <p:nvSpPr>
              <p:cNvPr id="224" name="AutoShape 14"/>
              <p:cNvSpPr>
                <a:spLocks noChangeAspect="1" noChangeArrowheads="1"/>
              </p:cNvSpPr>
              <p:nvPr/>
            </p:nvSpPr>
            <p:spPr bwMode="auto">
              <a:xfrm rot="5400000">
                <a:off x="3301" y="2419"/>
                <a:ext cx="247" cy="129"/>
              </a:xfrm>
              <a:prstGeom prst="triangl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2000"/>
              </a:p>
            </p:txBody>
          </p:sp>
          <p:sp>
            <p:nvSpPr>
              <p:cNvPr id="225" name="Text Box 15"/>
              <p:cNvSpPr txBox="1">
                <a:spLocks noChangeAspect="1" noChangeArrowheads="1"/>
              </p:cNvSpPr>
              <p:nvPr/>
            </p:nvSpPr>
            <p:spPr bwMode="auto">
              <a:xfrm rot="5400000">
                <a:off x="3333" y="2378"/>
                <a:ext cx="454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2857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+mn-lt"/>
                  </a:rPr>
                  <a:t>ALU</a:t>
                </a:r>
                <a:endParaRPr lang="en-US" sz="1050" dirty="0">
                  <a:solidFill>
                    <a:schemeClr val="tx1"/>
                  </a:solidFill>
                  <a:latin typeface="+mn-lt"/>
                </a:endParaRPr>
              </a:p>
            </p:txBody>
          </p:sp>
        </p:grpSp>
        <p:sp>
          <p:nvSpPr>
            <p:cNvPr id="222" name="Freeform 16"/>
            <p:cNvSpPr>
              <a:spLocks noChangeAspect="1"/>
            </p:cNvSpPr>
            <p:nvPr/>
          </p:nvSpPr>
          <p:spPr bwMode="auto">
            <a:xfrm rot="5400000">
              <a:off x="3307" y="2425"/>
              <a:ext cx="245" cy="115"/>
            </a:xfrm>
            <a:custGeom>
              <a:avLst/>
              <a:gdLst>
                <a:gd name="T0" fmla="*/ 0 w 384"/>
                <a:gd name="T1" fmla="*/ 0 h 288"/>
                <a:gd name="T2" fmla="*/ 1 w 384"/>
                <a:gd name="T3" fmla="*/ 0 h 288"/>
                <a:gd name="T4" fmla="*/ 1 w 384"/>
                <a:gd name="T5" fmla="*/ 0 h 288"/>
                <a:gd name="T6" fmla="*/ 0 60000 65536"/>
                <a:gd name="T7" fmla="*/ 0 60000 65536"/>
                <a:gd name="T8" fmla="*/ 0 60000 65536"/>
                <a:gd name="T9" fmla="*/ 0 w 384"/>
                <a:gd name="T10" fmla="*/ 0 h 288"/>
                <a:gd name="T11" fmla="*/ 384 w 384"/>
                <a:gd name="T12" fmla="*/ 288 h 28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84" h="288">
                  <a:moveTo>
                    <a:pt x="0" y="288"/>
                  </a:moveTo>
                  <a:lnTo>
                    <a:pt x="192" y="0"/>
                  </a:lnTo>
                  <a:lnTo>
                    <a:pt x="384" y="288"/>
                  </a:lnTo>
                </a:path>
              </a:pathLst>
            </a:custGeom>
            <a:solidFill>
              <a:schemeClr val="bg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000"/>
            </a:p>
          </p:txBody>
        </p:sp>
      </p:grpSp>
      <p:sp>
        <p:nvSpPr>
          <p:cNvPr id="227" name="Rectangle 17"/>
          <p:cNvSpPr>
            <a:spLocks noChangeArrowheads="1"/>
          </p:cNvSpPr>
          <p:nvPr/>
        </p:nvSpPr>
        <p:spPr bwMode="auto">
          <a:xfrm>
            <a:off x="1266758" y="3051364"/>
            <a:ext cx="601063" cy="1227569"/>
          </a:xfrm>
          <a:prstGeom prst="rect">
            <a:avLst/>
          </a:prstGeom>
          <a:solidFill>
            <a:schemeClr val="accent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r>
              <a:rPr lang="en-US" sz="1200" b="0" dirty="0">
                <a:solidFill>
                  <a:schemeClr val="tx1"/>
                </a:solidFill>
              </a:rPr>
              <a:t>Instruction</a:t>
            </a:r>
          </a:p>
          <a:p>
            <a:pPr algn="ctr"/>
            <a:r>
              <a:rPr lang="en-US" sz="1200" dirty="0"/>
              <a:t>Buffer</a:t>
            </a:r>
            <a:endParaRPr lang="en-US" sz="1200" b="0" dirty="0">
              <a:solidFill>
                <a:schemeClr val="tx1"/>
              </a:solidFill>
            </a:endParaRPr>
          </a:p>
        </p:txBody>
      </p:sp>
      <p:sp>
        <p:nvSpPr>
          <p:cNvPr id="228" name="Rectangle 8"/>
          <p:cNvSpPr>
            <a:spLocks noChangeArrowheads="1"/>
          </p:cNvSpPr>
          <p:nvPr/>
        </p:nvSpPr>
        <p:spPr bwMode="auto">
          <a:xfrm>
            <a:off x="90237" y="3316456"/>
            <a:ext cx="1081323" cy="582211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488" tIns="44450" rIns="90488" bIns="44450">
            <a:spAutoFit/>
          </a:bodyPr>
          <a:lstStyle/>
          <a:p>
            <a:pPr algn="ctr"/>
            <a:r>
              <a:rPr lang="en-US" sz="1600" dirty="0"/>
              <a:t>Vector </a:t>
            </a:r>
          </a:p>
          <a:p>
            <a:pPr algn="ctr"/>
            <a:r>
              <a:rPr lang="en-US" sz="1600" dirty="0"/>
              <a:t>instruction</a:t>
            </a:r>
          </a:p>
        </p:txBody>
      </p:sp>
    </p:spTree>
    <p:extLst>
      <p:ext uri="{BB962C8B-B14F-4D97-AF65-F5344CB8AC3E}">
        <p14:creationId xmlns:p14="http://schemas.microsoft.com/office/powerpoint/2010/main" val="2305795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9" grpId="0" animBg="1"/>
      <p:bldP spid="107" grpId="0" animBg="1"/>
      <p:bldP spid="114" grpId="0" animBg="1"/>
      <p:bldP spid="115" grpId="0" animBg="1"/>
      <p:bldP spid="214" grpId="0" animBg="1"/>
      <p:bldP spid="215" grpId="0" animBg="1"/>
      <p:bldP spid="218" grpId="0" animBg="1"/>
      <p:bldP spid="219" grpId="0" animBg="1"/>
      <p:bldP spid="219" grpId="1" animBg="1"/>
      <p:bldP spid="227" grpId="0" animBg="1"/>
      <p:bldP spid="2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 descr="C:\Documents and Settings\liszka\Local Settings\Temporary Internet Files\Content.IE5\1G3WK4XC\MP900316372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4365625"/>
            <a:ext cx="2794000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Main memory</a:t>
            </a:r>
          </a:p>
        </p:txBody>
      </p:sp>
      <p:sp>
        <p:nvSpPr>
          <p:cNvPr id="24579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This is a collection of locations, each of which is capable of storing both instructions and data.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Every location consists of an address, which is used to access the location, and the contents of the location.</a:t>
            </a:r>
          </a:p>
        </p:txBody>
      </p:sp>
    </p:spTree>
    <p:extLst>
      <p:ext uri="{BB962C8B-B14F-4D97-AF65-F5344CB8AC3E}">
        <p14:creationId xmlns:p14="http://schemas.microsoft.com/office/powerpoint/2010/main" val="271311442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MIMD</a:t>
            </a:r>
          </a:p>
        </p:txBody>
      </p:sp>
      <p:sp>
        <p:nvSpPr>
          <p:cNvPr id="860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Supports multiple simultaneous instruction streams operating on multiple data streams. 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Typically consist of a collection of fully independent processing units or cores, each of which has its own control unit and its own ALU.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283720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Shared Memory System (1)</a:t>
            </a:r>
          </a:p>
        </p:txBody>
      </p:sp>
      <p:sp>
        <p:nvSpPr>
          <p:cNvPr id="870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collection of autonomous processors is connected to a memory system via an interconnection network.</a:t>
            </a:r>
          </a:p>
          <a:p>
            <a:r>
              <a:rPr lang="en-US" altLang="en-US"/>
              <a:t>Each processor can access each memory location. </a:t>
            </a:r>
          </a:p>
          <a:p>
            <a:r>
              <a:rPr lang="en-US" altLang="en-US"/>
              <a:t>The processors usually communicate implicitly by accessing shared data structures.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536563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5521"/>
            <a:ext cx="6732710" cy="4425697"/>
          </a:xfrm>
          <a:prstGeom prst="rect">
            <a:avLst/>
          </a:prstGeom>
        </p:spPr>
      </p:pic>
      <p:sp>
        <p:nvSpPr>
          <p:cNvPr id="880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Shared Memory System (2)</a:t>
            </a:r>
          </a:p>
        </p:txBody>
      </p:sp>
      <p:sp>
        <p:nvSpPr>
          <p:cNvPr id="88066" name="Content Placeholder 2"/>
          <p:cNvSpPr>
            <a:spLocks noGrp="1"/>
          </p:cNvSpPr>
          <p:nvPr>
            <p:ph idx="1"/>
          </p:nvPr>
        </p:nvSpPr>
        <p:spPr>
          <a:xfrm>
            <a:off x="6027127" y="1686539"/>
            <a:ext cx="2905858" cy="4455255"/>
          </a:xfrm>
        </p:spPr>
        <p:txBody>
          <a:bodyPr/>
          <a:lstStyle/>
          <a:p>
            <a:r>
              <a:rPr lang="en-US" altLang="en-US" dirty="0"/>
              <a:t>Most widely available shared memory systems use one or more multicore processors.</a:t>
            </a:r>
          </a:p>
          <a:p>
            <a:pPr lvl="1"/>
            <a:r>
              <a:rPr lang="en-US" altLang="en-US" dirty="0"/>
              <a:t>(multiple CPU’s or cores on a single chip)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95159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Shared Memory System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89091" name="Text Box 8"/>
          <p:cNvSpPr txBox="1">
            <a:spLocks noChangeArrowheads="1"/>
          </p:cNvSpPr>
          <p:nvPr/>
        </p:nvSpPr>
        <p:spPr bwMode="auto">
          <a:xfrm>
            <a:off x="3779838" y="4941888"/>
            <a:ext cx="13382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Arial" panose="020B0604020202020204" pitchFamily="34" charset="0"/>
              </a:rPr>
              <a:t>Figure 2.3</a:t>
            </a:r>
            <a:endParaRPr lang="en-GB" altLang="en-US" sz="200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pic>
        <p:nvPicPr>
          <p:cNvPr id="890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196975"/>
            <a:ext cx="8113712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0647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1052513"/>
            <a:ext cx="6216650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UMA</a:t>
            </a:r>
            <a:r>
              <a:rPr lang="zh-CN" altLang="en-US"/>
              <a:t>一致内存访问</a:t>
            </a:r>
            <a:r>
              <a:rPr lang="en-US" altLang="en-US"/>
              <a:t> multicore system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90116" name="Text Box 8"/>
          <p:cNvSpPr txBox="1">
            <a:spLocks noChangeArrowheads="1"/>
          </p:cNvSpPr>
          <p:nvPr/>
        </p:nvSpPr>
        <p:spPr bwMode="auto">
          <a:xfrm>
            <a:off x="4284663" y="4724400"/>
            <a:ext cx="1338262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Arial" panose="020B0604020202020204" pitchFamily="34" charset="0"/>
              </a:rPr>
              <a:t>Figure 2.5</a:t>
            </a:r>
            <a:endParaRPr lang="en-GB" altLang="en-US" sz="200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3850" y="3933825"/>
            <a:ext cx="2619375" cy="15081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00B050"/>
                </a:solidFill>
                <a:latin typeface="Arial"/>
              </a:rPr>
              <a:t>Time to access all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00B050"/>
                </a:solidFill>
                <a:latin typeface="Arial"/>
              </a:rPr>
              <a:t>the memory locations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00B050"/>
                </a:solidFill>
                <a:latin typeface="Arial"/>
              </a:rPr>
              <a:t>will be the same for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kern="0" dirty="0">
                <a:solidFill>
                  <a:srgbClr val="00B050"/>
                </a:solidFill>
                <a:latin typeface="Arial"/>
              </a:rPr>
              <a:t>all the cores.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77487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800100"/>
            <a:ext cx="6310312" cy="349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NUMA multicore system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6" name="Rectangle 5"/>
          <p:cNvSpPr/>
          <p:nvPr/>
        </p:nvSpPr>
        <p:spPr>
          <a:xfrm>
            <a:off x="250825" y="4292600"/>
            <a:ext cx="3889375" cy="16319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dirty="0">
                <a:solidFill>
                  <a:srgbClr val="00B050"/>
                </a:solidFill>
                <a:latin typeface="NimbusRomNo9L-Regu"/>
              </a:rPr>
              <a:t>A memory location a core is directly connected to can be accessed faster than a memory location that must be accessed through another chip</a:t>
            </a:r>
            <a:r>
              <a:rPr lang="en-US" sz="2000" kern="0" dirty="0">
                <a:solidFill>
                  <a:srgbClr val="00B050"/>
                </a:solidFill>
                <a:latin typeface="Arial"/>
              </a:rPr>
              <a:t>.</a:t>
            </a:r>
            <a:endParaRPr lang="en-US" sz="20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15005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Distributed Memory System</a:t>
            </a:r>
          </a:p>
        </p:txBody>
      </p:sp>
      <p:sp>
        <p:nvSpPr>
          <p:cNvPr id="92162" name="Content Placeholder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4941154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rgbClr val="0066FF"/>
                </a:solidFill>
              </a:rPr>
              <a:t>Clusters</a:t>
            </a:r>
            <a:r>
              <a:rPr lang="en-US" altLang="en-US" dirty="0"/>
              <a:t> (most popular)</a:t>
            </a:r>
          </a:p>
          <a:p>
            <a:pPr lvl="1"/>
            <a:r>
              <a:rPr lang="en-US" altLang="en-US" dirty="0"/>
              <a:t>A collection of commodity systems.</a:t>
            </a:r>
          </a:p>
          <a:p>
            <a:pPr lvl="1"/>
            <a:r>
              <a:rPr lang="en-US" altLang="en-US" dirty="0"/>
              <a:t>Connected by a commodity interconnection network.</a:t>
            </a:r>
          </a:p>
          <a:p>
            <a:r>
              <a:rPr lang="en-US" altLang="en-US" dirty="0">
                <a:solidFill>
                  <a:srgbClr val="00B050"/>
                </a:solidFill>
              </a:rPr>
              <a:t>Nodes</a:t>
            </a:r>
            <a:r>
              <a:rPr lang="en-US" altLang="en-US" dirty="0"/>
              <a:t> of a cluster are individual computations units joined by a communication network.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Data</a:t>
            </a:r>
            <a:r>
              <a:rPr lang="en-US" altLang="en-US" dirty="0"/>
              <a:t> exchanged through messages</a:t>
            </a:r>
          </a:p>
          <a:p>
            <a:pPr lvl="1"/>
            <a:r>
              <a:rPr lang="en-US" altLang="en-US" dirty="0"/>
              <a:t>HPC cluster using MPI</a:t>
            </a:r>
          </a:p>
          <a:p>
            <a:pPr lvl="1"/>
            <a:r>
              <a:rPr lang="en-US" altLang="en-US" dirty="0"/>
              <a:t>Hadoop or Spark Cluster</a:t>
            </a:r>
          </a:p>
          <a:p>
            <a:pPr lvl="1"/>
            <a:r>
              <a:rPr lang="en-US" altLang="en-US" dirty="0"/>
              <a:t>Special purpose clusters (e.g. </a:t>
            </a:r>
            <a:r>
              <a:rPr lang="en-US" altLang="en-US" dirty="0" err="1"/>
              <a:t>WebTier</a:t>
            </a:r>
            <a:r>
              <a:rPr lang="en-US" altLang="en-US" dirty="0"/>
              <a:t> , database)</a:t>
            </a:r>
          </a:p>
          <a:p>
            <a:r>
              <a:rPr lang="en-US" altLang="en-US" dirty="0"/>
              <a:t>Networks</a:t>
            </a:r>
          </a:p>
          <a:p>
            <a:pPr lvl="1"/>
            <a:r>
              <a:rPr lang="en-US" altLang="en-US" dirty="0"/>
              <a:t>Ethernet, </a:t>
            </a:r>
            <a:r>
              <a:rPr lang="en-US" altLang="en-US" dirty="0" err="1"/>
              <a:t>Infiniband</a:t>
            </a:r>
            <a:r>
              <a:rPr lang="en-US" altLang="en-US" dirty="0"/>
              <a:t> , Intel </a:t>
            </a:r>
            <a:r>
              <a:rPr lang="en-US" altLang="en-US" dirty="0" err="1"/>
              <a:t>Omnipath</a:t>
            </a:r>
            <a:endParaRPr lang="en-US" altLang="en-US" dirty="0"/>
          </a:p>
          <a:p>
            <a:pPr lvl="1"/>
            <a:r>
              <a:rPr lang="en-US" altLang="en-US" dirty="0"/>
              <a:t>Many topologies possible (common in cloud data center is Fat tree)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4918687" y="5894388"/>
            <a:ext cx="375285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kern="0" dirty="0">
                <a:solidFill>
                  <a:srgbClr val="C00000"/>
                </a:solidFill>
                <a:latin typeface="Lucida Handwriting" pitchFamily="66" charset="0"/>
              </a:rPr>
              <a:t>a.k.a. hybrid systems</a:t>
            </a:r>
            <a:endParaRPr lang="en-US" sz="2400" dirty="0">
              <a:solidFill>
                <a:srgbClr val="C00000"/>
              </a:solidFill>
              <a:latin typeface="Lucida Handwriting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93624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Distributed Memory System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93187" name="Text Box 8"/>
          <p:cNvSpPr txBox="1">
            <a:spLocks noChangeArrowheads="1"/>
          </p:cNvSpPr>
          <p:nvPr/>
        </p:nvSpPr>
        <p:spPr bwMode="auto">
          <a:xfrm>
            <a:off x="3708400" y="4868863"/>
            <a:ext cx="1338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Arial" panose="020B0604020202020204" pitchFamily="34" charset="0"/>
              </a:rPr>
              <a:t>Figure 2.4</a:t>
            </a:r>
            <a:endParaRPr lang="en-GB" altLang="en-US" sz="200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pic>
        <p:nvPicPr>
          <p:cNvPr id="9318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125538"/>
            <a:ext cx="8361362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35716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Hybrid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60389"/>
            <a:ext cx="7886700" cy="2669774"/>
          </a:xfrm>
        </p:spPr>
        <p:txBody>
          <a:bodyPr>
            <a:normAutofit/>
          </a:bodyPr>
          <a:lstStyle/>
          <a:p>
            <a:r>
              <a:rPr lang="en-US" dirty="0"/>
              <a:t>Most all clusters today are mixture of both shared memory and distributed memory</a:t>
            </a:r>
          </a:p>
          <a:p>
            <a:pPr lvl="1"/>
            <a:r>
              <a:rPr lang="en-US" dirty="0"/>
              <a:t>Very common to use 2 socket server nodes connected by high speed network </a:t>
            </a:r>
          </a:p>
          <a:p>
            <a:r>
              <a:rPr lang="en-US" dirty="0"/>
              <a:t>Local (intra server) communication can be done with shared memory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173" y="3930163"/>
            <a:ext cx="8583576" cy="262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0258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Interconnection networks </a:t>
            </a:r>
            <a:r>
              <a:rPr lang="zh-CN" altLang="en-US" dirty="0"/>
              <a:t>互连网络</a:t>
            </a:r>
            <a:endParaRPr lang="en-US" altLang="en-US" dirty="0"/>
          </a:p>
        </p:txBody>
      </p:sp>
      <p:sp>
        <p:nvSpPr>
          <p:cNvPr id="94210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Affects performance of both distributed and shared memory systems.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Two categories:</a:t>
            </a:r>
          </a:p>
          <a:p>
            <a:pPr lvl="1"/>
            <a:r>
              <a:rPr lang="en-US" altLang="en-US"/>
              <a:t>Shared memory interconnects</a:t>
            </a:r>
          </a:p>
          <a:p>
            <a:pPr lvl="1"/>
            <a:r>
              <a:rPr lang="en-US" altLang="en-US"/>
              <a:t>Distributed memory interconnects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42543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7" descr="C:\Documents and Settings\liszka\Local Settings\Temporary Internet Files\Content.IE5\Q7HGDQRM\MP900448598[1]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065" y="817929"/>
            <a:ext cx="2303462" cy="345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Central processing unit (CPU)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684213" y="1260389"/>
            <a:ext cx="8270875" cy="4832436"/>
          </a:xfrm>
        </p:spPr>
        <p:txBody>
          <a:bodyPr/>
          <a:lstStyle/>
          <a:p>
            <a:r>
              <a:rPr lang="en-US" altLang="en-US" dirty="0"/>
              <a:t>Divided into two parts. </a:t>
            </a:r>
          </a:p>
          <a:p>
            <a:endParaRPr lang="en-US" altLang="en-US" dirty="0"/>
          </a:p>
          <a:p>
            <a:r>
              <a:rPr lang="en-US" altLang="en-US" b="1" dirty="0"/>
              <a:t>Control unit </a:t>
            </a:r>
            <a:r>
              <a:rPr lang="en-US" altLang="en-US" dirty="0"/>
              <a:t>- responsible for </a:t>
            </a:r>
            <a:br>
              <a:rPr lang="en-US" altLang="en-US" dirty="0"/>
            </a:br>
            <a:r>
              <a:rPr lang="en-US" altLang="en-US" dirty="0"/>
              <a:t>deciding which instruction in </a:t>
            </a:r>
            <a:br>
              <a:rPr lang="en-US" altLang="en-US" dirty="0"/>
            </a:br>
            <a:r>
              <a:rPr lang="en-US" altLang="en-US" dirty="0"/>
              <a:t>a program should be </a:t>
            </a:r>
            <a:br>
              <a:rPr lang="en-US" altLang="en-US" dirty="0"/>
            </a:br>
            <a:r>
              <a:rPr lang="en-US" altLang="en-US" dirty="0"/>
              <a:t>executed. (</a:t>
            </a:r>
            <a:r>
              <a:rPr lang="en-US" altLang="en-US" i="1" dirty="0"/>
              <a:t>the boss</a:t>
            </a:r>
            <a:r>
              <a:rPr lang="en-US" altLang="en-US" dirty="0"/>
              <a:t>)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b="1" dirty="0"/>
              <a:t>Arithmetic and logic unit </a:t>
            </a:r>
            <a:r>
              <a:rPr lang="en-US" altLang="en-US" dirty="0"/>
              <a:t>(ALU) - responsible for executing the actual instructions. (</a:t>
            </a:r>
            <a:r>
              <a:rPr lang="en-US" altLang="en-US" i="1" dirty="0"/>
              <a:t>the worker</a:t>
            </a:r>
            <a:r>
              <a:rPr lang="en-US" altLang="en-US" dirty="0"/>
              <a:t>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08850" y="2781300"/>
            <a:ext cx="1023938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1800" kern="0" dirty="0">
                <a:latin typeface="Arial"/>
              </a:rPr>
              <a:t>add 2+2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4473428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/>
          <p:cNvSpPr>
            <a:spLocks noGrp="1"/>
          </p:cNvSpPr>
          <p:nvPr>
            <p:ph type="title"/>
          </p:nvPr>
        </p:nvSpPr>
        <p:spPr>
          <a:xfrm>
            <a:off x="628650" y="294177"/>
            <a:ext cx="8281987" cy="708025"/>
          </a:xfrm>
        </p:spPr>
        <p:txBody>
          <a:bodyPr/>
          <a:lstStyle/>
          <a:p>
            <a:pPr marL="342900" indent="-342900"/>
            <a:r>
              <a:rPr lang="en-US" altLang="en-US"/>
              <a:t>Shared memory interconnects</a:t>
            </a:r>
          </a:p>
        </p:txBody>
      </p:sp>
      <p:sp>
        <p:nvSpPr>
          <p:cNvPr id="952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Bus interconnect</a:t>
            </a:r>
          </a:p>
          <a:p>
            <a:pPr lvl="1"/>
            <a:r>
              <a:rPr lang="en-US" altLang="en-US"/>
              <a:t>A collection of parallel communication wires together with some hardware that controls access to the bus.</a:t>
            </a:r>
          </a:p>
          <a:p>
            <a:pPr lvl="1"/>
            <a:r>
              <a:rPr lang="en-US" altLang="en-US"/>
              <a:t>Communication wires are shared by the devices that are connected to it.</a:t>
            </a:r>
          </a:p>
          <a:p>
            <a:pPr lvl="1"/>
            <a:r>
              <a:rPr lang="en-US" altLang="en-US"/>
              <a:t>As the number of devices connected to the bus increases, contention for use of the bus increases, and performance decreases.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774577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Shared memory interconnects</a:t>
            </a:r>
          </a:p>
        </p:txBody>
      </p:sp>
      <p:sp>
        <p:nvSpPr>
          <p:cNvPr id="962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Switched interconnect</a:t>
            </a:r>
          </a:p>
          <a:p>
            <a:pPr lvl="1"/>
            <a:r>
              <a:rPr lang="en-US" altLang="en-US" dirty="0"/>
              <a:t>Uses switches to control the routing of data among the connected devices.</a:t>
            </a:r>
            <a:br>
              <a:rPr lang="en-US" altLang="en-US" dirty="0"/>
            </a:br>
            <a:endParaRPr lang="en-US" altLang="en-US" dirty="0"/>
          </a:p>
          <a:p>
            <a:pPr lvl="1"/>
            <a:r>
              <a:rPr lang="en-US" altLang="en-US" dirty="0">
                <a:solidFill>
                  <a:srgbClr val="00B050"/>
                </a:solidFill>
              </a:rPr>
              <a:t>Crossbar </a:t>
            </a:r>
            <a:r>
              <a:rPr lang="zh-CN" altLang="en-US" dirty="0">
                <a:solidFill>
                  <a:srgbClr val="00B050"/>
                </a:solidFill>
              </a:rPr>
              <a:t>交叉开关矩阵</a:t>
            </a:r>
            <a:r>
              <a:rPr lang="en-US" altLang="en-US" dirty="0"/>
              <a:t> – </a:t>
            </a:r>
          </a:p>
          <a:p>
            <a:pPr lvl="2"/>
            <a:r>
              <a:rPr lang="en-US" altLang="en-US" dirty="0"/>
              <a:t>Allows simultaneous communication among different devices.</a:t>
            </a:r>
          </a:p>
          <a:p>
            <a:pPr lvl="2"/>
            <a:r>
              <a:rPr lang="en-US" altLang="en-US" dirty="0"/>
              <a:t>Faster than buses. </a:t>
            </a:r>
          </a:p>
          <a:p>
            <a:pPr lvl="2"/>
            <a:r>
              <a:rPr lang="en-US" altLang="en-US" dirty="0"/>
              <a:t>But the cost of the switches and links is relatively high.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32978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0"/>
            <a:ext cx="38862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97283" name="Text Box 8"/>
          <p:cNvSpPr txBox="1">
            <a:spLocks noChangeArrowheads="1"/>
          </p:cNvSpPr>
          <p:nvPr/>
        </p:nvSpPr>
        <p:spPr bwMode="auto">
          <a:xfrm>
            <a:off x="539750" y="260350"/>
            <a:ext cx="1338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Arial" panose="020B0604020202020204" pitchFamily="34" charset="0"/>
              </a:rPr>
              <a:t>Figure 2.7</a:t>
            </a:r>
            <a:endParaRPr lang="en-GB" altLang="en-US" sz="200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97284" name="Rectangle 6"/>
          <p:cNvSpPr>
            <a:spLocks noChangeArrowheads="1"/>
          </p:cNvSpPr>
          <p:nvPr/>
        </p:nvSpPr>
        <p:spPr bwMode="auto">
          <a:xfrm>
            <a:off x="468313" y="1052513"/>
            <a:ext cx="4572000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>
                <a:latin typeface="NimbusRomNo9L-Regu"/>
              </a:rPr>
              <a:t>(a) </a:t>
            </a:r>
          </a:p>
          <a:p>
            <a:r>
              <a:rPr lang="en-US" altLang="en-US" sz="2000">
                <a:latin typeface="NimbusRomNo9L-Regu"/>
              </a:rPr>
              <a:t>A crossbar switch connecting 4 processors (</a:t>
            </a:r>
            <a:r>
              <a:rPr lang="en-US" altLang="en-US" sz="2000">
                <a:latin typeface="NimbusRomNo9L-ReguItal"/>
              </a:rPr>
              <a:t>P</a:t>
            </a:r>
            <a:r>
              <a:rPr lang="en-US" altLang="en-US" sz="1200">
                <a:latin typeface="NimbusRomNo9L-ReguItal"/>
              </a:rPr>
              <a:t>i</a:t>
            </a:r>
            <a:r>
              <a:rPr lang="en-US" altLang="en-US" sz="2000">
                <a:latin typeface="NimbusRomNo9L-Regu"/>
              </a:rPr>
              <a:t>) and 4 memory modules (</a:t>
            </a:r>
            <a:r>
              <a:rPr lang="en-US" altLang="en-US" sz="2000">
                <a:latin typeface="NimbusRomNo9L-ReguItal"/>
              </a:rPr>
              <a:t>M</a:t>
            </a:r>
            <a:r>
              <a:rPr lang="en-US" altLang="en-US" sz="1200">
                <a:latin typeface="NimbusRomNo9L-ReguItal"/>
              </a:rPr>
              <a:t>j</a:t>
            </a:r>
            <a:r>
              <a:rPr lang="en-US" altLang="en-US" sz="2000">
                <a:latin typeface="NimbusRomNo9L-Regu"/>
              </a:rPr>
              <a:t>)</a:t>
            </a:r>
            <a:endParaRPr lang="en-US" altLang="en-US" sz="2000"/>
          </a:p>
        </p:txBody>
      </p:sp>
      <p:sp>
        <p:nvSpPr>
          <p:cNvPr id="97285" name="Rectangle 7"/>
          <p:cNvSpPr>
            <a:spLocks noChangeArrowheads="1"/>
          </p:cNvSpPr>
          <p:nvPr/>
        </p:nvSpPr>
        <p:spPr bwMode="auto">
          <a:xfrm>
            <a:off x="468313" y="2924175"/>
            <a:ext cx="4103687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>
                <a:latin typeface="NimbusRomNo9L-Regu"/>
              </a:rPr>
              <a:t>(b)</a:t>
            </a:r>
          </a:p>
          <a:p>
            <a:r>
              <a:rPr lang="en-US" altLang="en-US" sz="2000">
                <a:latin typeface="NimbusRomNo9L-Regu"/>
              </a:rPr>
              <a:t>Configuration of internal switches in a crossbar </a:t>
            </a:r>
          </a:p>
        </p:txBody>
      </p:sp>
      <p:sp>
        <p:nvSpPr>
          <p:cNvPr id="97286" name="Rectangle 8"/>
          <p:cNvSpPr>
            <a:spLocks noChangeArrowheads="1"/>
          </p:cNvSpPr>
          <p:nvPr/>
        </p:nvSpPr>
        <p:spPr bwMode="auto">
          <a:xfrm>
            <a:off x="468313" y="4868863"/>
            <a:ext cx="3887787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pPr>
              <a:buClr>
                <a:srgbClr val="000000"/>
              </a:buClr>
            </a:pPr>
            <a:r>
              <a:rPr lang="en-US" altLang="en-US" sz="2000">
                <a:solidFill>
                  <a:srgbClr val="000000"/>
                </a:solidFill>
                <a:latin typeface="NimbusRomNo9L-Regu"/>
              </a:rPr>
              <a:t>(c) Simultaneous memory accesses by the processors</a:t>
            </a:r>
            <a:endParaRPr lang="en-US" altLang="en-US" sz="2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1975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713787" cy="708025"/>
          </a:xfrm>
        </p:spPr>
        <p:txBody>
          <a:bodyPr/>
          <a:lstStyle/>
          <a:p>
            <a:r>
              <a:rPr lang="en-US" altLang="en-US"/>
              <a:t>Distributed memory interconnects</a:t>
            </a:r>
          </a:p>
        </p:txBody>
      </p:sp>
      <p:sp>
        <p:nvSpPr>
          <p:cNvPr id="983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Two groups</a:t>
            </a:r>
          </a:p>
          <a:p>
            <a:pPr lvl="1"/>
            <a:r>
              <a:rPr lang="en-US" altLang="en-US" dirty="0"/>
              <a:t>Direct interconnect </a:t>
            </a:r>
            <a:r>
              <a:rPr lang="zh-CN" altLang="en-US" dirty="0"/>
              <a:t>直接互连</a:t>
            </a:r>
            <a:endParaRPr lang="en-US" altLang="en-US" dirty="0"/>
          </a:p>
          <a:p>
            <a:pPr lvl="2"/>
            <a:r>
              <a:rPr lang="en-US" altLang="en-US" dirty="0"/>
              <a:t>Each switch is directly connected to a processor memory pair, and the switches are connected to each other.</a:t>
            </a:r>
            <a:br>
              <a:rPr lang="en-US" altLang="en-US" dirty="0"/>
            </a:br>
            <a:endParaRPr lang="en-US" altLang="en-US" dirty="0"/>
          </a:p>
          <a:p>
            <a:pPr lvl="1"/>
            <a:r>
              <a:rPr lang="en-US" altLang="en-US" dirty="0"/>
              <a:t>Indirect interconnect </a:t>
            </a:r>
            <a:r>
              <a:rPr lang="zh-CN" altLang="en-US" dirty="0"/>
              <a:t>间接互连</a:t>
            </a:r>
            <a:endParaRPr lang="en-US" altLang="en-US" dirty="0"/>
          </a:p>
          <a:p>
            <a:pPr lvl="2"/>
            <a:r>
              <a:rPr lang="en-US" altLang="en-US" dirty="0"/>
              <a:t>Switches may not be directly connected to a processor.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471148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2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4413" y="1794486"/>
            <a:ext cx="7523162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0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marL="342900" indent="-342900"/>
            <a:r>
              <a:rPr lang="en-US" altLang="en-US"/>
              <a:t>Direct interconnect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99333" name="Text Box 8"/>
          <p:cNvSpPr txBox="1">
            <a:spLocks noChangeArrowheads="1"/>
          </p:cNvSpPr>
          <p:nvPr/>
        </p:nvSpPr>
        <p:spPr bwMode="auto">
          <a:xfrm>
            <a:off x="2686050" y="5871003"/>
            <a:ext cx="6127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 dirty="0">
                <a:solidFill>
                  <a:srgbClr val="000066"/>
                </a:solidFill>
                <a:latin typeface="Arial" panose="020B0604020202020204" pitchFamily="34" charset="0"/>
              </a:rPr>
              <a:t>ring</a:t>
            </a:r>
            <a:endParaRPr lang="en-GB" altLang="en-US" sz="2000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99334" name="Text Box 8"/>
          <p:cNvSpPr txBox="1">
            <a:spLocks noChangeArrowheads="1"/>
          </p:cNvSpPr>
          <p:nvPr/>
        </p:nvSpPr>
        <p:spPr bwMode="auto">
          <a:xfrm>
            <a:off x="5992324" y="5871003"/>
            <a:ext cx="17240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 dirty="0">
                <a:solidFill>
                  <a:srgbClr val="000066"/>
                </a:solidFill>
                <a:latin typeface="Arial" panose="020B0604020202020204" pitchFamily="34" charset="0"/>
              </a:rPr>
              <a:t>toroidal mesh</a:t>
            </a:r>
            <a:endParaRPr lang="en-GB" altLang="en-US" sz="2000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747345"/>
            <a:ext cx="4607511" cy="350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9245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title"/>
          </p:nvPr>
        </p:nvSpPr>
        <p:spPr>
          <a:xfrm>
            <a:off x="628650" y="487608"/>
            <a:ext cx="8281987" cy="708025"/>
          </a:xfrm>
        </p:spPr>
        <p:txBody>
          <a:bodyPr/>
          <a:lstStyle/>
          <a:p>
            <a:r>
              <a:rPr lang="en-US" altLang="en-US" dirty="0"/>
              <a:t>Bisection width </a:t>
            </a:r>
            <a:r>
              <a:rPr lang="zh-CN" altLang="en-US" dirty="0"/>
              <a:t>（等分宽度）</a:t>
            </a:r>
            <a:endParaRPr lang="en-US" altLang="en-US" dirty="0"/>
          </a:p>
        </p:txBody>
      </p:sp>
      <p:sp>
        <p:nvSpPr>
          <p:cNvPr id="1003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measure of “number of simultaneous communications” or “connectivity”.</a:t>
            </a:r>
          </a:p>
          <a:p>
            <a:pPr lvl="1"/>
            <a:endParaRPr lang="en-US" altLang="en-US"/>
          </a:p>
          <a:p>
            <a:r>
              <a:rPr lang="en-US" altLang="en-US"/>
              <a:t>How many simultaneous communications can take place “across the divide” between the halves?</a:t>
            </a:r>
          </a:p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100356" name="Picture 2" descr="C:\Documents and Settings\liszka\Local Settings\Temporary Internet Files\Content.IE5\0AVCOKV0\MC900434789[1]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3933825"/>
            <a:ext cx="1827212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4194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/>
          <p:cNvSpPr>
            <a:spLocks noGrp="1"/>
          </p:cNvSpPr>
          <p:nvPr>
            <p:ph type="title"/>
          </p:nvPr>
        </p:nvSpPr>
        <p:spPr>
          <a:xfrm>
            <a:off x="628650" y="250215"/>
            <a:ext cx="8281987" cy="708025"/>
          </a:xfrm>
        </p:spPr>
        <p:txBody>
          <a:bodyPr/>
          <a:lstStyle/>
          <a:p>
            <a:r>
              <a:rPr lang="en-US" altLang="en-US" dirty="0"/>
              <a:t>Two bisections of a ring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101379" name="Text Box 8"/>
          <p:cNvSpPr txBox="1">
            <a:spLocks noChangeArrowheads="1"/>
          </p:cNvSpPr>
          <p:nvPr/>
        </p:nvSpPr>
        <p:spPr bwMode="auto">
          <a:xfrm>
            <a:off x="3924300" y="5157788"/>
            <a:ext cx="13382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Arial" panose="020B0604020202020204" pitchFamily="34" charset="0"/>
              </a:rPr>
              <a:t>Figure 2.9</a:t>
            </a:r>
            <a:endParaRPr lang="en-GB" altLang="en-US" sz="200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pic>
        <p:nvPicPr>
          <p:cNvPr id="1013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1747838"/>
            <a:ext cx="7713663" cy="336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212242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r>
              <a:rPr lang="en-US" altLang="en-US"/>
              <a:t>A bisection of a toroidal mesh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102403" name="Picture 3" descr="f02-10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268413"/>
            <a:ext cx="5111750" cy="382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04" name="Text Box 8"/>
          <p:cNvSpPr txBox="1">
            <a:spLocks noChangeArrowheads="1"/>
          </p:cNvSpPr>
          <p:nvPr/>
        </p:nvSpPr>
        <p:spPr bwMode="auto">
          <a:xfrm>
            <a:off x="3708400" y="5373688"/>
            <a:ext cx="1481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Arial" panose="020B0604020202020204" pitchFamily="34" charset="0"/>
              </a:rPr>
              <a:t>Figure 2.10</a:t>
            </a:r>
            <a:endParaRPr lang="en-GB" altLang="en-US" sz="200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132385" y="1811215"/>
            <a:ext cx="36048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4135319" y="2754924"/>
            <a:ext cx="36048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126526" y="3686907"/>
            <a:ext cx="36048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135318" y="4574929"/>
            <a:ext cx="36048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H="1">
            <a:off x="4325815" y="931985"/>
            <a:ext cx="0" cy="4378569"/>
          </a:xfrm>
          <a:prstGeom prst="line">
            <a:avLst/>
          </a:prstGeom>
          <a:ln w="190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2897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Definitions  </a:t>
            </a:r>
          </a:p>
        </p:txBody>
      </p:sp>
      <p:sp>
        <p:nvSpPr>
          <p:cNvPr id="1034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Bandwidth</a:t>
            </a:r>
            <a:r>
              <a:rPr lang="en-US" altLang="en-US" dirty="0"/>
              <a:t> </a:t>
            </a:r>
            <a:r>
              <a:rPr lang="zh-CN" altLang="en-US" dirty="0"/>
              <a:t>（</a:t>
            </a:r>
            <a:r>
              <a:rPr lang="en-US" altLang="zh-CN" dirty="0"/>
              <a:t>Bytes/s</a:t>
            </a:r>
            <a:r>
              <a:rPr lang="zh-CN" altLang="en-US" dirty="0"/>
              <a:t>）</a:t>
            </a:r>
            <a:endParaRPr lang="en-US" altLang="en-US" dirty="0"/>
          </a:p>
          <a:p>
            <a:pPr lvl="1"/>
            <a:r>
              <a:rPr lang="en-US" altLang="en-US" dirty="0"/>
              <a:t>The rate at which a link can transmit data.</a:t>
            </a:r>
          </a:p>
          <a:p>
            <a:pPr lvl="1"/>
            <a:r>
              <a:rPr lang="en-US" altLang="en-US" dirty="0"/>
              <a:t>Usually given in megabits or megabytes per second.</a:t>
            </a:r>
          </a:p>
          <a:p>
            <a:pPr lvl="1"/>
            <a:endParaRPr lang="en-US" altLang="en-US" dirty="0"/>
          </a:p>
          <a:p>
            <a:r>
              <a:rPr lang="en-US" altLang="en-US" dirty="0"/>
              <a:t>Bisection bandwidth</a:t>
            </a:r>
          </a:p>
          <a:p>
            <a:pPr lvl="1"/>
            <a:r>
              <a:rPr lang="en-US" altLang="en-US" dirty="0"/>
              <a:t>A measure of network quality.</a:t>
            </a:r>
          </a:p>
          <a:p>
            <a:pPr lvl="1"/>
            <a:r>
              <a:rPr lang="en-US" altLang="en-US" dirty="0"/>
              <a:t>Instead of counting the number of links joining the halves, it sums the bandwidth of the links.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56784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r>
              <a:rPr lang="en-US" altLang="en-US"/>
              <a:t>Fully connected network</a:t>
            </a:r>
          </a:p>
        </p:txBody>
      </p:sp>
      <p:sp>
        <p:nvSpPr>
          <p:cNvPr id="104450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150937"/>
          </a:xfrm>
        </p:spPr>
        <p:txBody>
          <a:bodyPr/>
          <a:lstStyle/>
          <a:p>
            <a:r>
              <a:rPr lang="en-US" altLang="en-US"/>
              <a:t>Each switch is directly connected to every other switch.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104452" name="Picture 4" descr="f02-11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2276475"/>
            <a:ext cx="4032250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3" name="Text Box 8"/>
          <p:cNvSpPr txBox="1">
            <a:spLocks noChangeArrowheads="1"/>
          </p:cNvSpPr>
          <p:nvPr/>
        </p:nvSpPr>
        <p:spPr bwMode="auto">
          <a:xfrm>
            <a:off x="5435600" y="5084763"/>
            <a:ext cx="14636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Arial" panose="020B0604020202020204" pitchFamily="34" charset="0"/>
              </a:rPr>
              <a:t>Figure 2.11</a:t>
            </a:r>
            <a:endParaRPr lang="en-GB" altLang="en-US" sz="200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104454" name="Rectangle 6"/>
          <p:cNvSpPr>
            <a:spLocks noChangeArrowheads="1"/>
          </p:cNvSpPr>
          <p:nvPr/>
        </p:nvSpPr>
        <p:spPr bwMode="auto">
          <a:xfrm>
            <a:off x="1258888" y="4292600"/>
            <a:ext cx="3457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400">
                <a:solidFill>
                  <a:srgbClr val="00B050"/>
                </a:solidFill>
                <a:latin typeface="NimbusRomNo9L-Regu"/>
              </a:rPr>
              <a:t>bisection width = </a:t>
            </a:r>
            <a:r>
              <a:rPr lang="en-US" altLang="en-US" sz="2400">
                <a:solidFill>
                  <a:srgbClr val="00B050"/>
                </a:solidFill>
                <a:latin typeface="NimbusRomNo9L-ReguItal"/>
              </a:rPr>
              <a:t>p</a:t>
            </a:r>
            <a:r>
              <a:rPr lang="en-US" altLang="en-US" sz="2400" baseline="30000">
                <a:solidFill>
                  <a:srgbClr val="00B050"/>
                </a:solidFill>
                <a:latin typeface="NimbusRomNo9L-Regu"/>
              </a:rPr>
              <a:t>2</a:t>
            </a:r>
            <a:r>
              <a:rPr lang="en-US" altLang="en-US" sz="2400">
                <a:solidFill>
                  <a:srgbClr val="00B050"/>
                </a:solidFill>
                <a:latin typeface="CMMI10"/>
              </a:rPr>
              <a:t>/</a:t>
            </a:r>
            <a:r>
              <a:rPr lang="en-US" altLang="en-US" sz="2400">
                <a:solidFill>
                  <a:srgbClr val="00B050"/>
                </a:solidFill>
                <a:latin typeface="NimbusRomNo9L-Regu"/>
              </a:rPr>
              <a:t>4</a:t>
            </a:r>
            <a:endParaRPr lang="en-US" altLang="en-US" sz="240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18803715">
            <a:off x="1497012" y="2820988"/>
            <a:ext cx="2143125" cy="5842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>
                <a:solidFill>
                  <a:srgbClr val="C00000"/>
                </a:solidFill>
                <a:latin typeface="Arial"/>
              </a:rPr>
              <a:t>impractical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32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Key terms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b="1" dirty="0"/>
              <a:t>Register</a:t>
            </a:r>
            <a:r>
              <a:rPr lang="zh-CN" altLang="en-US" b="1" dirty="0"/>
              <a:t>（寄存器）</a:t>
            </a:r>
            <a:r>
              <a:rPr lang="en-US" altLang="en-US" dirty="0"/>
              <a:t> – very fast storage, part of the CPU.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b="1" dirty="0"/>
              <a:t>Program counter</a:t>
            </a:r>
            <a:r>
              <a:rPr lang="zh-CN" altLang="en-US" b="1" dirty="0"/>
              <a:t>（程序计数器）</a:t>
            </a:r>
            <a:r>
              <a:rPr lang="en-US" altLang="en-US" b="1" dirty="0"/>
              <a:t> </a:t>
            </a:r>
            <a:r>
              <a:rPr lang="en-US" altLang="en-US" dirty="0"/>
              <a:t>– stores address of the next instruction to be executed.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b="1" dirty="0"/>
              <a:t>Bus </a:t>
            </a:r>
            <a:r>
              <a:rPr lang="zh-CN" altLang="en-US" b="1" dirty="0"/>
              <a:t>（总线）</a:t>
            </a:r>
            <a:r>
              <a:rPr lang="en-US" altLang="en-US" dirty="0"/>
              <a:t> – wires and hardware that connects the CPU and memory.</a:t>
            </a:r>
          </a:p>
          <a:p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pic>
        <p:nvPicPr>
          <p:cNvPr id="26628" name="Picture 17" descr="C:\Documents and Settings\liszka\Local Settings\Temporary Internet Files\Content.IE5\Q7HGDQRM\MC900388730[1]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4941888"/>
            <a:ext cx="1828800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11987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Hypercube </a:t>
            </a:r>
            <a:r>
              <a:rPr lang="zh-CN" altLang="en-US" dirty="0"/>
              <a:t>超立方体</a:t>
            </a:r>
            <a:endParaRPr lang="en-US" altLang="en-US" dirty="0"/>
          </a:p>
        </p:txBody>
      </p:sp>
      <p:sp>
        <p:nvSpPr>
          <p:cNvPr id="105474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en-US" dirty="0"/>
              <a:t>Highly connected direct interconnect. 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dirty="0"/>
              <a:t>每个交换器与一个处理器和</a:t>
            </a:r>
            <a:r>
              <a:rPr lang="en-US" altLang="zh-CN" dirty="0"/>
              <a:t>d</a:t>
            </a:r>
            <a:r>
              <a:rPr lang="zh-CN" altLang="en-US" dirty="0"/>
              <a:t>个交换器直接相连（</a:t>
            </a:r>
            <a:r>
              <a:rPr lang="en-US" altLang="zh-CN" dirty="0"/>
              <a:t>d</a:t>
            </a:r>
            <a:r>
              <a:rPr lang="zh-CN" altLang="en-US" dirty="0"/>
              <a:t>维超立方体）</a:t>
            </a:r>
            <a:endParaRPr lang="en-US" altLang="en-US" dirty="0"/>
          </a:p>
          <a:p>
            <a:r>
              <a:rPr lang="en-US" altLang="en-US" dirty="0"/>
              <a:t>Built inductively:</a:t>
            </a:r>
          </a:p>
          <a:p>
            <a:pPr lvl="1"/>
            <a:r>
              <a:rPr lang="en-US" altLang="en-US" dirty="0"/>
              <a:t>A </a:t>
            </a:r>
            <a:r>
              <a:rPr lang="en-US" altLang="en-US" dirty="0">
                <a:solidFill>
                  <a:srgbClr val="00B050"/>
                </a:solidFill>
              </a:rPr>
              <a:t>one-dimensional hypercube </a:t>
            </a:r>
            <a:r>
              <a:rPr lang="en-US" altLang="en-US" dirty="0"/>
              <a:t>is a fully-connected system with two processors. </a:t>
            </a:r>
          </a:p>
          <a:p>
            <a:pPr lvl="1"/>
            <a:r>
              <a:rPr lang="en-US" altLang="en-US" dirty="0"/>
              <a:t>A </a:t>
            </a:r>
            <a:r>
              <a:rPr lang="en-US" altLang="en-US" dirty="0">
                <a:solidFill>
                  <a:srgbClr val="00B050"/>
                </a:solidFill>
              </a:rPr>
              <a:t>two-dimensional hypercube </a:t>
            </a:r>
            <a:r>
              <a:rPr lang="en-US" altLang="en-US" dirty="0"/>
              <a:t>is built from two one-dimensional </a:t>
            </a:r>
            <a:r>
              <a:rPr lang="en-US" altLang="en-US" dirty="0" err="1"/>
              <a:t>hypercubes</a:t>
            </a:r>
            <a:r>
              <a:rPr lang="en-US" altLang="en-US" dirty="0"/>
              <a:t> by joining “corresponding” switches. </a:t>
            </a:r>
          </a:p>
          <a:p>
            <a:pPr lvl="1"/>
            <a:r>
              <a:rPr lang="en-US" altLang="en-US" dirty="0"/>
              <a:t>Similarly a </a:t>
            </a:r>
            <a:r>
              <a:rPr lang="en-US" altLang="en-US" dirty="0">
                <a:solidFill>
                  <a:srgbClr val="00B050"/>
                </a:solidFill>
              </a:rPr>
              <a:t>three-dimensional hypercube </a:t>
            </a:r>
            <a:r>
              <a:rPr lang="en-US" altLang="en-US" dirty="0"/>
              <a:t>is built from two two-dimensional </a:t>
            </a:r>
            <a:r>
              <a:rPr lang="en-US" altLang="en-US" dirty="0" err="1"/>
              <a:t>hypercubes</a:t>
            </a:r>
            <a:r>
              <a:rPr lang="en-US" altLang="en-US" dirty="0"/>
              <a:t>.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486253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46" y="1558437"/>
            <a:ext cx="818038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Hypercubes</a:t>
            </a:r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106500" name="Text Box 8"/>
          <p:cNvSpPr txBox="1">
            <a:spLocks noChangeArrowheads="1"/>
          </p:cNvSpPr>
          <p:nvPr/>
        </p:nvSpPr>
        <p:spPr bwMode="auto">
          <a:xfrm>
            <a:off x="971550" y="1628775"/>
            <a:ext cx="1481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Arial" panose="020B0604020202020204" pitchFamily="34" charset="0"/>
              </a:rPr>
              <a:t>Figure 2.12</a:t>
            </a:r>
            <a:endParaRPr lang="en-GB" altLang="en-US" sz="200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sp>
        <p:nvSpPr>
          <p:cNvPr id="106501" name="Rectangle 5"/>
          <p:cNvSpPr>
            <a:spLocks noChangeArrowheads="1"/>
          </p:cNvSpPr>
          <p:nvPr/>
        </p:nvSpPr>
        <p:spPr bwMode="auto">
          <a:xfrm>
            <a:off x="1116013" y="5084763"/>
            <a:ext cx="801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400">
                <a:latin typeface="NimbusRomNo9L-Regu"/>
              </a:rPr>
              <a:t>one-</a:t>
            </a:r>
            <a:endParaRPr lang="en-US" altLang="en-US" sz="2400"/>
          </a:p>
        </p:txBody>
      </p:sp>
      <p:sp>
        <p:nvSpPr>
          <p:cNvPr id="106502" name="Rectangle 6"/>
          <p:cNvSpPr>
            <a:spLocks noChangeArrowheads="1"/>
          </p:cNvSpPr>
          <p:nvPr/>
        </p:nvSpPr>
        <p:spPr bwMode="auto">
          <a:xfrm>
            <a:off x="5292725" y="5084763"/>
            <a:ext cx="26352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400">
                <a:latin typeface="NimbusRomNo9L-Regu"/>
              </a:rPr>
              <a:t>three-dimensional</a:t>
            </a:r>
            <a:endParaRPr lang="en-US" altLang="en-US" sz="2400"/>
          </a:p>
        </p:txBody>
      </p:sp>
      <p:sp>
        <p:nvSpPr>
          <p:cNvPr id="106503" name="Rectangle 7"/>
          <p:cNvSpPr>
            <a:spLocks noChangeArrowheads="1"/>
          </p:cNvSpPr>
          <p:nvPr/>
        </p:nvSpPr>
        <p:spPr bwMode="auto">
          <a:xfrm>
            <a:off x="3563938" y="5084763"/>
            <a:ext cx="7667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400">
                <a:latin typeface="NimbusRomNo9L-Regu"/>
              </a:rPr>
              <a:t>two-</a:t>
            </a: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37575757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pPr marL="342900" indent="-342900"/>
            <a:r>
              <a:rPr lang="en-US" altLang="en-US"/>
              <a:t>Indirect interconnects</a:t>
            </a:r>
          </a:p>
        </p:txBody>
      </p:sp>
      <p:sp>
        <p:nvSpPr>
          <p:cNvPr id="1075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Simple examples of indirect networks: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</a:rPr>
              <a:t>Crossbar</a:t>
            </a:r>
          </a:p>
          <a:p>
            <a:pPr lvl="1"/>
            <a:r>
              <a:rPr lang="en-US" altLang="en-US" dirty="0">
                <a:solidFill>
                  <a:srgbClr val="00B050"/>
                </a:solidFill>
              </a:rPr>
              <a:t>Omega network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Fat-tree network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Dragonfly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Often shown with unidirectional links and a collection of processors, each of which has an outgoing and an incoming link, and a switching network.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1736687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r>
              <a:rPr lang="en-US" altLang="en-US" dirty="0">
                <a:solidFill>
                  <a:srgbClr val="00B050"/>
                </a:solidFill>
                <a:latin typeface="NimbusRomNo9L-Regu"/>
              </a:rPr>
              <a:t>A generic indirect network</a:t>
            </a:r>
            <a:endParaRPr lang="en-US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108547" name="Text Box 8"/>
          <p:cNvSpPr txBox="1">
            <a:spLocks noChangeArrowheads="1"/>
          </p:cNvSpPr>
          <p:nvPr/>
        </p:nvSpPr>
        <p:spPr bwMode="auto">
          <a:xfrm>
            <a:off x="3419475" y="5661025"/>
            <a:ext cx="1481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Arial" panose="020B0604020202020204" pitchFamily="34" charset="0"/>
              </a:rPr>
              <a:t>Figure 2.13</a:t>
            </a:r>
            <a:endParaRPr lang="en-GB" altLang="en-US" sz="200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pic>
        <p:nvPicPr>
          <p:cNvPr id="10854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63" y="1166813"/>
            <a:ext cx="6694487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666179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6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484313"/>
            <a:ext cx="6637337" cy="424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0" name="Title 1"/>
          <p:cNvSpPr>
            <a:spLocks noGrp="1"/>
          </p:cNvSpPr>
          <p:nvPr>
            <p:ph type="title"/>
          </p:nvPr>
        </p:nvSpPr>
        <p:spPr>
          <a:xfrm>
            <a:off x="611188" y="157163"/>
            <a:ext cx="8281987" cy="1231900"/>
          </a:xfrm>
        </p:spPr>
        <p:txBody>
          <a:bodyPr/>
          <a:lstStyle/>
          <a:p>
            <a:r>
              <a:rPr lang="en-US" altLang="en-US" sz="3700"/>
              <a:t>Crossbar interconnect for distributed memory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109572" name="Text Box 8"/>
          <p:cNvSpPr txBox="1">
            <a:spLocks noChangeArrowheads="1"/>
          </p:cNvSpPr>
          <p:nvPr/>
        </p:nvSpPr>
        <p:spPr bwMode="auto">
          <a:xfrm>
            <a:off x="3563938" y="5661025"/>
            <a:ext cx="14811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>
                <a:solidFill>
                  <a:srgbClr val="000066"/>
                </a:solidFill>
                <a:latin typeface="Arial" panose="020B0604020202020204" pitchFamily="34" charset="0"/>
              </a:rPr>
              <a:t>Figure 2.14</a:t>
            </a:r>
            <a:endParaRPr lang="en-GB" altLang="en-US" sz="200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69804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r>
              <a:rPr lang="en-US" altLang="en-US"/>
              <a:t>An omega network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  <p:sp>
        <p:nvSpPr>
          <p:cNvPr id="110595" name="Text Box 8"/>
          <p:cNvSpPr txBox="1">
            <a:spLocks noChangeArrowheads="1"/>
          </p:cNvSpPr>
          <p:nvPr/>
        </p:nvSpPr>
        <p:spPr bwMode="auto">
          <a:xfrm>
            <a:off x="204604" y="4771903"/>
            <a:ext cx="357527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defRPr sz="3200">
                <a:solidFill>
                  <a:schemeClr val="tx1"/>
                </a:solidFill>
                <a:latin typeface="Arial Black" panose="020B0A04020102020204" pitchFamily="34" charset="0"/>
              </a:defRPr>
            </a:lvl9pPr>
          </a:lstStyle>
          <a:p>
            <a:r>
              <a:rPr lang="en-US" altLang="en-US" sz="2000" dirty="0">
                <a:solidFill>
                  <a:srgbClr val="000066"/>
                </a:solidFill>
                <a:latin typeface="Arial" panose="020B0604020202020204" pitchFamily="34" charset="0"/>
              </a:rPr>
              <a:t>A switch in an omega network</a:t>
            </a:r>
            <a:endParaRPr lang="en-GB" altLang="en-US" sz="2000" dirty="0">
              <a:solidFill>
                <a:srgbClr val="000066"/>
              </a:solidFill>
              <a:latin typeface="Arial" panose="020B0604020202020204" pitchFamily="34" charset="0"/>
            </a:endParaRPr>
          </a:p>
        </p:txBody>
      </p:sp>
      <p:pic>
        <p:nvPicPr>
          <p:cNvPr id="1105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4884" y="871538"/>
            <a:ext cx="5148262" cy="511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36" y="2426676"/>
            <a:ext cx="3178686" cy="1881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椭圆 1"/>
          <p:cNvSpPr/>
          <p:nvPr/>
        </p:nvSpPr>
        <p:spPr>
          <a:xfrm>
            <a:off x="204604" y="2396208"/>
            <a:ext cx="3336987" cy="2329962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椭圆 7"/>
          <p:cNvSpPr/>
          <p:nvPr/>
        </p:nvSpPr>
        <p:spPr>
          <a:xfrm>
            <a:off x="5377412" y="3666391"/>
            <a:ext cx="988219" cy="394493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4988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 fat-tree network</a:t>
            </a:r>
            <a:endParaRPr lang="en-US" dirty="0"/>
          </a:p>
        </p:txBody>
      </p:sp>
      <p:pic>
        <p:nvPicPr>
          <p:cNvPr id="1026" name="Picture 2" descr="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528" y="2243357"/>
            <a:ext cx="6636943" cy="440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888023" y="1336374"/>
            <a:ext cx="59186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Hierarchical tree-based topology</a:t>
            </a:r>
          </a:p>
          <a:p>
            <a:r>
              <a:rPr lang="en-US" sz="2400" dirty="0"/>
              <a:t>Links near the root have a higher bandwidth</a:t>
            </a:r>
          </a:p>
        </p:txBody>
      </p:sp>
    </p:spTree>
    <p:extLst>
      <p:ext uri="{BB962C8B-B14F-4D97-AF65-F5344CB8AC3E}">
        <p14:creationId xmlns:p14="http://schemas.microsoft.com/office/powerpoint/2010/main" val="137459785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igure 1 from Modeling a Million-Node Dragonfly Network Using Massively  Parallel Discrete-Event Simulation | Semantic Schol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301" y="1587244"/>
            <a:ext cx="4313049" cy="369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dragonfly network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14022" y="1345223"/>
            <a:ext cx="32073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dragonfly topology is mostly used within Cray systems.</a:t>
            </a:r>
          </a:p>
          <a:p>
            <a:pPr marL="457200" indent="-457200">
              <a:buAutoNum type="arabicParenR"/>
            </a:pPr>
            <a:r>
              <a:rPr lang="en-US" altLang="zh-CN" sz="2400" dirty="0"/>
              <a:t>A</a:t>
            </a:r>
            <a:r>
              <a:rPr lang="en-US" sz="2400" dirty="0"/>
              <a:t> number of switch groups, a direct one-to-one connection between each group.</a:t>
            </a:r>
          </a:p>
          <a:p>
            <a:pPr marL="457200" indent="-457200">
              <a:buAutoNum type="arabicParenR"/>
            </a:pPr>
            <a:r>
              <a:rPr lang="en-US" sz="2400" dirty="0"/>
              <a:t>In a group, switches are connected via a common topology like torus or fat tree</a:t>
            </a:r>
          </a:p>
        </p:txBody>
      </p:sp>
    </p:spTree>
    <p:extLst>
      <p:ext uri="{BB962C8B-B14F-4D97-AF65-F5344CB8AC3E}">
        <p14:creationId xmlns:p14="http://schemas.microsoft.com/office/powerpoint/2010/main" val="4886160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804" y="5309329"/>
            <a:ext cx="5972175" cy="1524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HPC interconnect technologies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60389"/>
            <a:ext cx="7886700" cy="4455255"/>
          </a:xfrm>
        </p:spPr>
        <p:txBody>
          <a:bodyPr>
            <a:normAutofit/>
          </a:bodyPr>
          <a:lstStyle/>
          <a:p>
            <a:r>
              <a:rPr lang="en-US" sz="2400" dirty="0"/>
              <a:t>Ethernet: 10/100 Mbps – 100 </a:t>
            </a:r>
            <a:r>
              <a:rPr lang="en-US" sz="2400" dirty="0" err="1"/>
              <a:t>Gbps</a:t>
            </a:r>
            <a:endParaRPr lang="en-US" sz="2400" dirty="0"/>
          </a:p>
          <a:p>
            <a:pPr lvl="1"/>
            <a:r>
              <a:rPr lang="en-US" sz="2000" dirty="0"/>
              <a:t>Early versions used shared-medium coaxial cable</a:t>
            </a:r>
          </a:p>
          <a:p>
            <a:pPr lvl="1"/>
            <a:r>
              <a:rPr lang="en-US" sz="2000" dirty="0"/>
              <a:t>Newer versions use twisted pair or fiber optic with hubs or switches</a:t>
            </a:r>
          </a:p>
          <a:p>
            <a:r>
              <a:rPr lang="en-US" sz="2400" dirty="0" err="1"/>
              <a:t>InfiniBand</a:t>
            </a:r>
            <a:r>
              <a:rPr lang="en-US" sz="2400" dirty="0"/>
              <a:t> (IB): 24-300 </a:t>
            </a:r>
            <a:r>
              <a:rPr lang="en-US" sz="2400" dirty="0" err="1"/>
              <a:t>Gbps</a:t>
            </a:r>
            <a:r>
              <a:rPr lang="en-US" sz="2400" dirty="0"/>
              <a:t> w/ 0.5</a:t>
            </a:r>
            <a:r>
              <a:rPr lang="el-GR" sz="2400" dirty="0"/>
              <a:t>μ</a:t>
            </a:r>
            <a:r>
              <a:rPr lang="en-US" sz="2400" dirty="0"/>
              <a:t>s latency</a:t>
            </a:r>
          </a:p>
          <a:p>
            <a:pPr lvl="1"/>
            <a:r>
              <a:rPr lang="en-US" sz="2000" dirty="0"/>
              <a:t>Packet-based switched fabric (bus, fat tree, or mesh/torus)</a:t>
            </a:r>
          </a:p>
          <a:p>
            <a:pPr lvl="1"/>
            <a:r>
              <a:rPr lang="en-US" sz="2000" dirty="0"/>
              <a:t>Very loose API; more formal spec provided by </a:t>
            </a:r>
            <a:r>
              <a:rPr lang="en-US" sz="2000" dirty="0" err="1"/>
              <a:t>OpenFabrics</a:t>
            </a:r>
            <a:r>
              <a:rPr lang="en-US" sz="2000" dirty="0"/>
              <a:t> Alliance</a:t>
            </a:r>
          </a:p>
          <a:p>
            <a:pPr lvl="1"/>
            <a:r>
              <a:rPr lang="en-US" sz="2000" dirty="0"/>
              <a:t>Used on many current high-performance clusters</a:t>
            </a:r>
          </a:p>
          <a:p>
            <a:pPr lvl="1"/>
            <a:r>
              <a:rPr lang="en-US" sz="2000" dirty="0"/>
              <a:t>Vendors: </a:t>
            </a:r>
            <a:r>
              <a:rPr lang="en-US" sz="2000" dirty="0" err="1"/>
              <a:t>Mellanox</a:t>
            </a:r>
            <a:r>
              <a:rPr lang="en-US" sz="2000" dirty="0"/>
              <a:t>, Intel, and Oracle</a:t>
            </a:r>
          </a:p>
          <a:p>
            <a:r>
              <a:rPr lang="en-US" sz="2400" dirty="0" err="1"/>
              <a:t>OmniPath</a:t>
            </a:r>
            <a:r>
              <a:rPr lang="en-US" sz="2400" dirty="0"/>
              <a:t> (Intel) or Aries / Slingshot (Cray)</a:t>
            </a:r>
          </a:p>
          <a:p>
            <a:pPr lvl="1"/>
            <a:r>
              <a:rPr lang="en-US" sz="2000" dirty="0"/>
              <a:t>Proprietary interconnects for HPC machines</a:t>
            </a:r>
          </a:p>
          <a:p>
            <a:r>
              <a:rPr lang="en-US" sz="2400" dirty="0"/>
              <a:t>TH Express-2</a:t>
            </a:r>
            <a:r>
              <a:rPr lang="zh-CN" altLang="en-US" sz="2400" dirty="0"/>
              <a:t>主干拓扑结构网络连接（天河二号）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128840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definitions</a:t>
            </a:r>
          </a:p>
        </p:txBody>
      </p:sp>
      <p:sp>
        <p:nvSpPr>
          <p:cNvPr id="112642" name="Content Placeholder 2"/>
          <p:cNvSpPr>
            <a:spLocks noGrp="1"/>
          </p:cNvSpPr>
          <p:nvPr>
            <p:ph idx="1"/>
          </p:nvPr>
        </p:nvSpPr>
        <p:spPr>
          <a:xfrm>
            <a:off x="468313" y="981075"/>
            <a:ext cx="8486775" cy="5111750"/>
          </a:xfrm>
        </p:spPr>
        <p:txBody>
          <a:bodyPr/>
          <a:lstStyle/>
          <a:p>
            <a:r>
              <a:rPr lang="en-US" altLang="en-US"/>
              <a:t>Any time data is transmitted, we’re interested in how long it will take for the data to reach its destination.</a:t>
            </a:r>
          </a:p>
          <a:p>
            <a:r>
              <a:rPr lang="en-US" altLang="en-US">
                <a:solidFill>
                  <a:srgbClr val="C00000"/>
                </a:solidFill>
              </a:rPr>
              <a:t>Latency</a:t>
            </a:r>
          </a:p>
          <a:p>
            <a:pPr lvl="1"/>
            <a:r>
              <a:rPr lang="en-US" altLang="en-US"/>
              <a:t>The time that elapses between the source’s beginning to transmit the data and the destination’s starting to receive the first byte.</a:t>
            </a:r>
          </a:p>
          <a:p>
            <a:r>
              <a:rPr lang="en-US" altLang="en-US">
                <a:solidFill>
                  <a:srgbClr val="C00000"/>
                </a:solidFill>
              </a:rPr>
              <a:t>Bandwidth</a:t>
            </a:r>
          </a:p>
          <a:p>
            <a:pPr lvl="1"/>
            <a:r>
              <a:rPr lang="en-US" altLang="en-US"/>
              <a:t>The rate at which the destination receives data after it has started to receive the first byte.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2105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859</TotalTime>
  <Words>5013</Words>
  <Application>Microsoft Office PowerPoint</Application>
  <PresentationFormat>全屏显示(4:3)</PresentationFormat>
  <Paragraphs>1009</Paragraphs>
  <Slides>148</Slides>
  <Notes>2</Notes>
  <HiddenSlides>1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148</vt:i4>
      </vt:variant>
    </vt:vector>
  </HeadingPairs>
  <TitlesOfParts>
    <vt:vector size="170" baseType="lpstr">
      <vt:lpstr>CMMI10</vt:lpstr>
      <vt:lpstr>CMR10</vt:lpstr>
      <vt:lpstr>CMSY10</vt:lpstr>
      <vt:lpstr>ＭＳ Ｐゴシック</vt:lpstr>
      <vt:lpstr>NimbusMonL-Regu-Extend_850</vt:lpstr>
      <vt:lpstr>NimbusRomNo9L-Medi</vt:lpstr>
      <vt:lpstr>NimbusRomNo9L-Regu</vt:lpstr>
      <vt:lpstr>NimbusRomNo9L-ReguItal</vt:lpstr>
      <vt:lpstr>微软雅黑</vt:lpstr>
      <vt:lpstr>等线</vt:lpstr>
      <vt:lpstr>等线 Light</vt:lpstr>
      <vt:lpstr>黑体</vt:lpstr>
      <vt:lpstr>Arial</vt:lpstr>
      <vt:lpstr>Arial Black</vt:lpstr>
      <vt:lpstr>Bell MT</vt:lpstr>
      <vt:lpstr>Bodoni MT</vt:lpstr>
      <vt:lpstr>Calibri</vt:lpstr>
      <vt:lpstr>Calibri Light</vt:lpstr>
      <vt:lpstr>Lucida Handwriting</vt:lpstr>
      <vt:lpstr>Times New Roman</vt:lpstr>
      <vt:lpstr>Wingdings</vt:lpstr>
      <vt:lpstr>Office 主题​​</vt:lpstr>
      <vt:lpstr>高性能计算程序设计基础</vt:lpstr>
      <vt:lpstr>    并行硬件和软件</vt:lpstr>
      <vt:lpstr>Roadmap</vt:lpstr>
      <vt:lpstr>Some background</vt:lpstr>
      <vt:lpstr>Serial hardware and software</vt:lpstr>
      <vt:lpstr>The von Neumann Architecture</vt:lpstr>
      <vt:lpstr>Main memory</vt:lpstr>
      <vt:lpstr>Central processing unit (CPU)</vt:lpstr>
      <vt:lpstr>Key terms</vt:lpstr>
      <vt:lpstr>PowerPoint 演示文稿</vt:lpstr>
      <vt:lpstr>PowerPoint 演示文稿</vt:lpstr>
      <vt:lpstr>von Neumann bottleneck（冯诺依曼瓶颈）</vt:lpstr>
      <vt:lpstr>An operating system “process” （进程）</vt:lpstr>
      <vt:lpstr>Multitasking （多任务）</vt:lpstr>
      <vt:lpstr>Threading（线程） </vt:lpstr>
      <vt:lpstr>A process and two threads</vt:lpstr>
      <vt:lpstr>Modifications to the von neumann model （对冯诺依曼模型的改进）</vt:lpstr>
      <vt:lpstr>Basics of caching</vt:lpstr>
      <vt:lpstr>Principle of locality（局部性）</vt:lpstr>
      <vt:lpstr>Principle of locality</vt:lpstr>
      <vt:lpstr>Levels of Cache</vt:lpstr>
      <vt:lpstr>Cache Basics</vt:lpstr>
      <vt:lpstr>Cache hit</vt:lpstr>
      <vt:lpstr>Cache miss</vt:lpstr>
      <vt:lpstr>Issues with cache</vt:lpstr>
      <vt:lpstr>Cache mappings</vt:lpstr>
      <vt:lpstr>n-way set associative</vt:lpstr>
      <vt:lpstr>Example </vt:lpstr>
      <vt:lpstr>Caches and programs</vt:lpstr>
      <vt:lpstr>Virtual memory 虚拟存储器 (1)</vt:lpstr>
      <vt:lpstr>Virtual memory虚拟存储器(2)</vt:lpstr>
      <vt:lpstr>Virtual memory (3)</vt:lpstr>
      <vt:lpstr>Virtual memory (4)</vt:lpstr>
      <vt:lpstr>Virtual page numbers（虚拟页号）</vt:lpstr>
      <vt:lpstr>Page table</vt:lpstr>
      <vt:lpstr>Translation-lookaside buffer (TLB)</vt:lpstr>
      <vt:lpstr>Translation-lookaside buffer (2)</vt:lpstr>
      <vt:lpstr>Instruction Level Parallelism (ILP)</vt:lpstr>
      <vt:lpstr>Instruction Level Parallelism (2)</vt:lpstr>
      <vt:lpstr>Pipelining</vt:lpstr>
      <vt:lpstr>Pipelining example (1)</vt:lpstr>
      <vt:lpstr>Pipelining example (2)</vt:lpstr>
      <vt:lpstr>Pipelining (3)</vt:lpstr>
      <vt:lpstr>Pipelining (4)</vt:lpstr>
      <vt:lpstr>Pipelining (5)</vt:lpstr>
      <vt:lpstr>Multiple Issue (1)</vt:lpstr>
      <vt:lpstr>Multiple Issue (2)</vt:lpstr>
      <vt:lpstr>Speculation (1) </vt:lpstr>
      <vt:lpstr>Speculation (2) </vt:lpstr>
      <vt:lpstr>Hardware multithreading 硬件多线程(1)</vt:lpstr>
      <vt:lpstr>Hardware multithreading (2)</vt:lpstr>
      <vt:lpstr>Hardware multithreading (3)</vt:lpstr>
      <vt:lpstr>Hardware multithreading (3)</vt:lpstr>
      <vt:lpstr>PowerPoint 演示文稿</vt:lpstr>
      <vt:lpstr>Parallel hardware</vt:lpstr>
      <vt:lpstr>Flynn’s Taxonomy</vt:lpstr>
      <vt:lpstr>SIMD</vt:lpstr>
      <vt:lpstr>SIMD example</vt:lpstr>
      <vt:lpstr>SIMD</vt:lpstr>
      <vt:lpstr>SIMD drawbacks</vt:lpstr>
      <vt:lpstr>Vector processors 向量处理器 (1)</vt:lpstr>
      <vt:lpstr>Vector processors (2)</vt:lpstr>
      <vt:lpstr>Vector processors (3)</vt:lpstr>
      <vt:lpstr>Vector processors - Pros</vt:lpstr>
      <vt:lpstr>Vector processors - Cons</vt:lpstr>
      <vt:lpstr>Graphics Processing Units (GPU)</vt:lpstr>
      <vt:lpstr>GPUs</vt:lpstr>
      <vt:lpstr>GPUs</vt:lpstr>
      <vt:lpstr>Summary </vt:lpstr>
      <vt:lpstr>MIMD</vt:lpstr>
      <vt:lpstr>Shared Memory System (1)</vt:lpstr>
      <vt:lpstr>Shared Memory System (2)</vt:lpstr>
      <vt:lpstr>Shared Memory System</vt:lpstr>
      <vt:lpstr>UMA一致内存访问 multicore system</vt:lpstr>
      <vt:lpstr>NUMA multicore system</vt:lpstr>
      <vt:lpstr>Distributed Memory System</vt:lpstr>
      <vt:lpstr>Distributed Memory System</vt:lpstr>
      <vt:lpstr>Hybrid</vt:lpstr>
      <vt:lpstr>Interconnection networks 互连网络</vt:lpstr>
      <vt:lpstr>Shared memory interconnects</vt:lpstr>
      <vt:lpstr>Shared memory interconnects</vt:lpstr>
      <vt:lpstr>PowerPoint 演示文稿</vt:lpstr>
      <vt:lpstr>Distributed memory interconnects</vt:lpstr>
      <vt:lpstr>Direct interconnect</vt:lpstr>
      <vt:lpstr>Bisection width （等分宽度）</vt:lpstr>
      <vt:lpstr>Two bisections of a ring</vt:lpstr>
      <vt:lpstr>A bisection of a toroidal mesh</vt:lpstr>
      <vt:lpstr>Definitions  </vt:lpstr>
      <vt:lpstr>Fully connected network</vt:lpstr>
      <vt:lpstr>Hypercube 超立方体</vt:lpstr>
      <vt:lpstr>Hypercubes</vt:lpstr>
      <vt:lpstr>Indirect interconnects</vt:lpstr>
      <vt:lpstr>A generic indirect network</vt:lpstr>
      <vt:lpstr>Crossbar interconnect for distributed memory</vt:lpstr>
      <vt:lpstr>An omega network</vt:lpstr>
      <vt:lpstr>A fat-tree network</vt:lpstr>
      <vt:lpstr>A dragonfly network </vt:lpstr>
      <vt:lpstr>HPC interconnect technologies</vt:lpstr>
      <vt:lpstr>More definitions</vt:lpstr>
      <vt:lpstr>PowerPoint 演示文稿</vt:lpstr>
      <vt:lpstr>Cache coherence</vt:lpstr>
      <vt:lpstr>Cache coherence</vt:lpstr>
      <vt:lpstr>Snooping Cache Coherence</vt:lpstr>
      <vt:lpstr>Directory Based Cache Coherence</vt:lpstr>
      <vt:lpstr>Parallel software</vt:lpstr>
      <vt:lpstr>The burden is on software</vt:lpstr>
      <vt:lpstr>SPMD – single program multiple data</vt:lpstr>
      <vt:lpstr>Writing Parallel Programs</vt:lpstr>
      <vt:lpstr>Shared Memory</vt:lpstr>
      <vt:lpstr>Nondeterminism 非确定性</vt:lpstr>
      <vt:lpstr>Nondeterminism</vt:lpstr>
      <vt:lpstr>Nondeterminism</vt:lpstr>
      <vt:lpstr>busy-waiting 忙等待</vt:lpstr>
      <vt:lpstr>message-passing 消息传递</vt:lpstr>
      <vt:lpstr>Partitioned Global Address Space Languages</vt:lpstr>
      <vt:lpstr>Input and Output</vt:lpstr>
      <vt:lpstr>Input and Output</vt:lpstr>
      <vt:lpstr>Input and Output</vt:lpstr>
      <vt:lpstr>Performance</vt:lpstr>
      <vt:lpstr>Speedup </vt:lpstr>
      <vt:lpstr>Efficiency of a parallel program</vt:lpstr>
      <vt:lpstr>Speedups and efficiencies of a parallel program</vt:lpstr>
      <vt:lpstr>Speedups and efficiencies of parallel program on different problem sizes</vt:lpstr>
      <vt:lpstr>Speedup</vt:lpstr>
      <vt:lpstr>Efficiency</vt:lpstr>
      <vt:lpstr>Effect of overhead</vt:lpstr>
      <vt:lpstr>Example</vt:lpstr>
      <vt:lpstr>Example (cont.)</vt:lpstr>
      <vt:lpstr>Example (cont.)</vt:lpstr>
      <vt:lpstr>Scalability</vt:lpstr>
      <vt:lpstr>Taking Timings 计时</vt:lpstr>
      <vt:lpstr>Taking Timings</vt:lpstr>
      <vt:lpstr>Taking Timings</vt:lpstr>
      <vt:lpstr>Taking Timings</vt:lpstr>
      <vt:lpstr>Parallel program design</vt:lpstr>
      <vt:lpstr>Foster’s methodology</vt:lpstr>
      <vt:lpstr>Foster’s methodology</vt:lpstr>
      <vt:lpstr>Foster’s methodology</vt:lpstr>
      <vt:lpstr>Foster’s methodology</vt:lpstr>
      <vt:lpstr>Example - histogram</vt:lpstr>
      <vt:lpstr>Serial program - input</vt:lpstr>
      <vt:lpstr>Serial program - output</vt:lpstr>
      <vt:lpstr>First two stages of Foster’s Methodology</vt:lpstr>
      <vt:lpstr>Alternative definition of tasks and communication</vt:lpstr>
      <vt:lpstr>Adding the local arrays</vt:lpstr>
      <vt:lpstr>Concluding Remarks (2)</vt:lpstr>
      <vt:lpstr>Concluding Remarks (3)</vt:lpstr>
      <vt:lpstr>Concluding Remarks (3)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HuangDan</dc:creator>
  <cp:lastModifiedBy>HuangDan</cp:lastModifiedBy>
  <cp:revision>139</cp:revision>
  <dcterms:created xsi:type="dcterms:W3CDTF">2020-08-28T06:03:22Z</dcterms:created>
  <dcterms:modified xsi:type="dcterms:W3CDTF">2021-09-02T01:40:28Z</dcterms:modified>
</cp:coreProperties>
</file>